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al Bold" charset="1" panose="020B0802020202020204"/>
      <p:regular r:id="rId20"/>
    </p:embeddedFont>
    <p:embeddedFont>
      <p:font typeface="Arial" charset="1" panose="020B0502020202020204"/>
      <p:regular r:id="rId21"/>
    </p:embeddedFont>
    <p:embeddedFont>
      <p:font typeface="Cambria" charset="1" panose="02040503050406030204"/>
      <p:regular r:id="rId22"/>
    </p:embeddedFont>
    <p:embeddedFont>
      <p:font typeface="Arial Bold Italics" charset="1" panose="020B0802020202090204"/>
      <p:regular r:id="rId23"/>
    </p:embeddedFont>
    <p:embeddedFont>
      <p:font typeface="Canva Sans Bold" charset="1" panose="020B0803030501040103"/>
      <p:regular r:id="rId24"/>
    </p:embeddedFont>
    <p:embeddedFont>
      <p:font typeface="Calibri (MS) Bold" charset="1" panose="020F070203040403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png" Type="http://schemas.openxmlformats.org/officeDocument/2006/relationships/image"/><Relationship Id="rId19" Target="../media/image64.png" Type="http://schemas.openxmlformats.org/officeDocument/2006/relationships/image"/><Relationship Id="rId2" Target="../media/image47.png" Type="http://schemas.openxmlformats.org/officeDocument/2006/relationships/image"/><Relationship Id="rId20" Target="../media/image65.svg" Type="http://schemas.openxmlformats.org/officeDocument/2006/relationships/image"/><Relationship Id="rId21" Target="../media/image6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6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6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6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7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353" y="-29718"/>
            <a:ext cx="18152647" cy="10316718"/>
            <a:chOff x="0" y="0"/>
            <a:chExt cx="24203529" cy="13755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03529" cy="13755624"/>
            </a:xfrm>
            <a:custGeom>
              <a:avLst/>
              <a:gdLst/>
              <a:ahLst/>
              <a:cxnLst/>
              <a:rect r="r" b="b" t="t" l="l"/>
              <a:pathLst>
                <a:path h="13755624" w="24203529">
                  <a:moveTo>
                    <a:pt x="0" y="0"/>
                  </a:moveTo>
                  <a:lnTo>
                    <a:pt x="24203529" y="0"/>
                  </a:lnTo>
                  <a:lnTo>
                    <a:pt x="24203529" y="13755624"/>
                  </a:lnTo>
                  <a:lnTo>
                    <a:pt x="0" y="1375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04" t="0" r="-70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36676" y="3758184"/>
            <a:ext cx="16614648" cy="2770632"/>
          </a:xfrm>
          <a:custGeom>
            <a:avLst/>
            <a:gdLst/>
            <a:ahLst/>
            <a:cxnLst/>
            <a:rect r="r" b="b" t="t" l="l"/>
            <a:pathLst>
              <a:path h="2770632" w="16614648">
                <a:moveTo>
                  <a:pt x="0" y="0"/>
                </a:moveTo>
                <a:lnTo>
                  <a:pt x="16614648" y="0"/>
                </a:lnTo>
                <a:lnTo>
                  <a:pt x="16614648" y="2770632"/>
                </a:lnTo>
                <a:lnTo>
                  <a:pt x="0" y="2770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72" r="0" b="-1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43700" y="9218352"/>
            <a:ext cx="3481578" cy="25146"/>
          </a:xfrm>
          <a:custGeom>
            <a:avLst/>
            <a:gdLst/>
            <a:ahLst/>
            <a:cxnLst/>
            <a:rect r="r" b="b" t="t" l="l"/>
            <a:pathLst>
              <a:path h="25146" w="3481578">
                <a:moveTo>
                  <a:pt x="0" y="0"/>
                </a:moveTo>
                <a:lnTo>
                  <a:pt x="3481578" y="0"/>
                </a:lnTo>
                <a:lnTo>
                  <a:pt x="3481578" y="25146"/>
                </a:lnTo>
                <a:lnTo>
                  <a:pt x="0" y="2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5658" r="0" b="-25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53" y="0"/>
            <a:ext cx="3029729" cy="2007382"/>
          </a:xfrm>
          <a:custGeom>
            <a:avLst/>
            <a:gdLst/>
            <a:ahLst/>
            <a:cxnLst/>
            <a:rect r="r" b="b" t="t" l="l"/>
            <a:pathLst>
              <a:path h="2007382" w="3029729">
                <a:moveTo>
                  <a:pt x="0" y="0"/>
                </a:moveTo>
                <a:lnTo>
                  <a:pt x="3029730" y="0"/>
                </a:lnTo>
                <a:lnTo>
                  <a:pt x="3029730" y="2007382"/>
                </a:lnTo>
                <a:lnTo>
                  <a:pt x="0" y="2007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464" r="0" b="-2546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4335" y="3701686"/>
            <a:ext cx="16422624" cy="38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1"/>
              </a:lnSpc>
            </a:pPr>
            <a:r>
              <a:rPr lang="en-US" sz="655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Project 3:</a:t>
            </a:r>
            <a:r>
              <a:rPr lang="en-US" sz="655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Quantum Algorithm as a PDE Solver for Computational Fluid Dynamics (CFD)</a:t>
            </a:r>
          </a:p>
          <a:p>
            <a:pPr algn="l">
              <a:lnSpc>
                <a:spcPts val="735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966449" y="9235050"/>
            <a:ext cx="520725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27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908" y="9245794"/>
            <a:ext cx="8395092" cy="50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645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Abdullah Kazi, Hussein Shiri, Tania Jamshaid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4442" y="137586"/>
            <a:ext cx="6119237" cy="4096126"/>
          </a:xfrm>
          <a:custGeom>
            <a:avLst/>
            <a:gdLst/>
            <a:ahLst/>
            <a:cxnLst/>
            <a:rect r="r" b="b" t="t" l="l"/>
            <a:pathLst>
              <a:path h="4096126" w="6119237">
                <a:moveTo>
                  <a:pt x="0" y="0"/>
                </a:moveTo>
                <a:lnTo>
                  <a:pt x="6119237" y="0"/>
                </a:lnTo>
                <a:lnTo>
                  <a:pt x="6119237" y="4096126"/>
                </a:lnTo>
                <a:lnTo>
                  <a:pt x="0" y="409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7" r="0" b="-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00028" y="4841519"/>
            <a:ext cx="5438394" cy="3497580"/>
            <a:chOff x="0" y="0"/>
            <a:chExt cx="7251192" cy="46634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51192" cy="4663440"/>
            </a:xfrm>
            <a:custGeom>
              <a:avLst/>
              <a:gdLst/>
              <a:ahLst/>
              <a:cxnLst/>
              <a:rect r="r" b="b" t="t" l="l"/>
              <a:pathLst>
                <a:path h="4663440" w="7251192">
                  <a:moveTo>
                    <a:pt x="3713988" y="105156"/>
                  </a:moveTo>
                  <a:cubicBezTo>
                    <a:pt x="5609463" y="105156"/>
                    <a:pt x="7146036" y="1062482"/>
                    <a:pt x="7146036" y="2243328"/>
                  </a:cubicBezTo>
                  <a:cubicBezTo>
                    <a:pt x="7146036" y="3424174"/>
                    <a:pt x="5609463" y="4381500"/>
                    <a:pt x="3713988" y="4381500"/>
                  </a:cubicBezTo>
                  <a:cubicBezTo>
                    <a:pt x="1818513" y="4381500"/>
                    <a:pt x="281940" y="3424174"/>
                    <a:pt x="281940" y="2243328"/>
                  </a:cubicBezTo>
                  <a:cubicBezTo>
                    <a:pt x="281940" y="1062482"/>
                    <a:pt x="1818513" y="105156"/>
                    <a:pt x="3713988" y="105156"/>
                  </a:cubicBezTo>
                  <a:close/>
                  <a:moveTo>
                    <a:pt x="0" y="0"/>
                  </a:moveTo>
                  <a:lnTo>
                    <a:pt x="0" y="4663440"/>
                  </a:lnTo>
                  <a:lnTo>
                    <a:pt x="7251192" y="4663440"/>
                  </a:lnTo>
                  <a:lnTo>
                    <a:pt x="7251192" y="0"/>
                  </a:lnTo>
                  <a:close/>
                </a:path>
              </a:pathLst>
            </a:custGeom>
            <a:blipFill>
              <a:blip r:embed="rId4"/>
              <a:stretch>
                <a:fillRect l="-63" t="0" r="-6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00028" y="4841519"/>
            <a:ext cx="5395717" cy="3454903"/>
          </a:xfrm>
          <a:custGeom>
            <a:avLst/>
            <a:gdLst/>
            <a:ahLst/>
            <a:cxnLst/>
            <a:rect r="r" b="b" t="t" l="l"/>
            <a:pathLst>
              <a:path h="3454903" w="5395717">
                <a:moveTo>
                  <a:pt x="0" y="0"/>
                </a:moveTo>
                <a:lnTo>
                  <a:pt x="5395718" y="0"/>
                </a:lnTo>
                <a:lnTo>
                  <a:pt x="5395718" y="3454903"/>
                </a:lnTo>
                <a:lnTo>
                  <a:pt x="0" y="345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60423">
            <a:off x="12816473" y="3884966"/>
            <a:ext cx="1641394" cy="946600"/>
          </a:xfrm>
          <a:custGeom>
            <a:avLst/>
            <a:gdLst/>
            <a:ahLst/>
            <a:cxnLst/>
            <a:rect r="r" b="b" t="t" l="l"/>
            <a:pathLst>
              <a:path h="946600" w="1641394">
                <a:moveTo>
                  <a:pt x="0" y="0"/>
                </a:moveTo>
                <a:lnTo>
                  <a:pt x="1641394" y="0"/>
                </a:lnTo>
                <a:lnTo>
                  <a:pt x="1641394" y="946600"/>
                </a:lnTo>
                <a:lnTo>
                  <a:pt x="0" y="94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19" r="0" b="-61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262890"/>
            <a:ext cx="5406390" cy="3497580"/>
            <a:chOff x="0" y="0"/>
            <a:chExt cx="7208520" cy="46634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08520" cy="4663440"/>
            </a:xfrm>
            <a:custGeom>
              <a:avLst/>
              <a:gdLst/>
              <a:ahLst/>
              <a:cxnLst/>
              <a:rect r="r" b="b" t="t" l="l"/>
              <a:pathLst>
                <a:path h="4663440" w="7208520">
                  <a:moveTo>
                    <a:pt x="3669792" y="105156"/>
                  </a:moveTo>
                  <a:cubicBezTo>
                    <a:pt x="5566029" y="105156"/>
                    <a:pt x="7103364" y="1062482"/>
                    <a:pt x="7103364" y="2243328"/>
                  </a:cubicBezTo>
                  <a:cubicBezTo>
                    <a:pt x="7103364" y="3424174"/>
                    <a:pt x="5566029" y="4381500"/>
                    <a:pt x="3669792" y="4381500"/>
                  </a:cubicBezTo>
                  <a:cubicBezTo>
                    <a:pt x="1773555" y="4381500"/>
                    <a:pt x="236220" y="3424174"/>
                    <a:pt x="236220" y="2243328"/>
                  </a:cubicBezTo>
                  <a:cubicBezTo>
                    <a:pt x="236220" y="1062482"/>
                    <a:pt x="1773555" y="105156"/>
                    <a:pt x="3669792" y="105156"/>
                  </a:cubicBezTo>
                  <a:close/>
                  <a:moveTo>
                    <a:pt x="0" y="0"/>
                  </a:moveTo>
                  <a:lnTo>
                    <a:pt x="0" y="4663440"/>
                  </a:lnTo>
                  <a:lnTo>
                    <a:pt x="7208520" y="4663440"/>
                  </a:lnTo>
                  <a:lnTo>
                    <a:pt x="7208520" y="0"/>
                  </a:lnTo>
                  <a:close/>
                </a:path>
              </a:pathLst>
            </a:custGeom>
            <a:blipFill>
              <a:blip r:embed="rId9"/>
              <a:stretch>
                <a:fillRect l="-359" t="0" r="-35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87" y="370492"/>
            <a:ext cx="5398004" cy="3454903"/>
          </a:xfrm>
          <a:custGeom>
            <a:avLst/>
            <a:gdLst/>
            <a:ahLst/>
            <a:cxnLst/>
            <a:rect r="r" b="b" t="t" l="l"/>
            <a:pathLst>
              <a:path h="3454903" w="5398004">
                <a:moveTo>
                  <a:pt x="0" y="0"/>
                </a:moveTo>
                <a:lnTo>
                  <a:pt x="5398003" y="0"/>
                </a:lnTo>
                <a:lnTo>
                  <a:pt x="5398003" y="3454904"/>
                </a:lnTo>
                <a:lnTo>
                  <a:pt x="0" y="3454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51" r="0" b="-15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280" y="873252"/>
            <a:ext cx="210312" cy="153162"/>
          </a:xfrm>
          <a:custGeom>
            <a:avLst/>
            <a:gdLst/>
            <a:ahLst/>
            <a:cxnLst/>
            <a:rect r="r" b="b" t="t" l="l"/>
            <a:pathLst>
              <a:path h="153162" w="210312">
                <a:moveTo>
                  <a:pt x="0" y="0"/>
                </a:moveTo>
                <a:lnTo>
                  <a:pt x="210312" y="0"/>
                </a:lnTo>
                <a:lnTo>
                  <a:pt x="210312" y="153162"/>
                </a:lnTo>
                <a:lnTo>
                  <a:pt x="0" y="153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746" r="0" b="-74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85404" y="1415034"/>
            <a:ext cx="1532792" cy="881682"/>
          </a:xfrm>
          <a:custGeom>
            <a:avLst/>
            <a:gdLst/>
            <a:ahLst/>
            <a:cxnLst/>
            <a:rect r="r" b="b" t="t" l="l"/>
            <a:pathLst>
              <a:path h="881682" w="1532792">
                <a:moveTo>
                  <a:pt x="0" y="0"/>
                </a:moveTo>
                <a:lnTo>
                  <a:pt x="1532791" y="0"/>
                </a:lnTo>
                <a:lnTo>
                  <a:pt x="1532791" y="881682"/>
                </a:lnTo>
                <a:lnTo>
                  <a:pt x="0" y="8816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750" r="0" b="-75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815713" y="5834773"/>
            <a:ext cx="5438394" cy="3497580"/>
            <a:chOff x="0" y="0"/>
            <a:chExt cx="7251192" cy="46634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51192" cy="4663440"/>
            </a:xfrm>
            <a:custGeom>
              <a:avLst/>
              <a:gdLst/>
              <a:ahLst/>
              <a:cxnLst/>
              <a:rect r="r" b="b" t="t" l="l"/>
              <a:pathLst>
                <a:path h="4663440" w="7251192">
                  <a:moveTo>
                    <a:pt x="3713988" y="105156"/>
                  </a:moveTo>
                  <a:cubicBezTo>
                    <a:pt x="5609463" y="105156"/>
                    <a:pt x="7146036" y="1062355"/>
                    <a:pt x="7146036" y="2243328"/>
                  </a:cubicBezTo>
                  <a:cubicBezTo>
                    <a:pt x="7146036" y="3424301"/>
                    <a:pt x="5609463" y="4381500"/>
                    <a:pt x="3713988" y="4381500"/>
                  </a:cubicBezTo>
                  <a:cubicBezTo>
                    <a:pt x="1818513" y="4381500"/>
                    <a:pt x="281940" y="3424174"/>
                    <a:pt x="281940" y="2243328"/>
                  </a:cubicBezTo>
                  <a:cubicBezTo>
                    <a:pt x="281940" y="1062482"/>
                    <a:pt x="1818513" y="105156"/>
                    <a:pt x="3713988" y="105156"/>
                  </a:cubicBezTo>
                  <a:close/>
                  <a:moveTo>
                    <a:pt x="0" y="0"/>
                  </a:moveTo>
                  <a:lnTo>
                    <a:pt x="0" y="4663440"/>
                  </a:lnTo>
                  <a:lnTo>
                    <a:pt x="7251192" y="4663440"/>
                  </a:lnTo>
                  <a:lnTo>
                    <a:pt x="7251192" y="0"/>
                  </a:lnTo>
                  <a:close/>
                </a:path>
              </a:pathLst>
            </a:custGeom>
            <a:blipFill>
              <a:blip r:embed="rId4"/>
              <a:stretch>
                <a:fillRect l="-63" t="0" r="-6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815713" y="5803396"/>
            <a:ext cx="5395717" cy="3454903"/>
          </a:xfrm>
          <a:custGeom>
            <a:avLst/>
            <a:gdLst/>
            <a:ahLst/>
            <a:cxnLst/>
            <a:rect r="r" b="b" t="t" l="l"/>
            <a:pathLst>
              <a:path h="3454903" w="5395717">
                <a:moveTo>
                  <a:pt x="0" y="0"/>
                </a:moveTo>
                <a:lnTo>
                  <a:pt x="5395717" y="0"/>
                </a:lnTo>
                <a:lnTo>
                  <a:pt x="5395717" y="3454904"/>
                </a:lnTo>
                <a:lnTo>
                  <a:pt x="0" y="34549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30" r="0" b="-13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1538038">
            <a:off x="6061761" y="4312186"/>
            <a:ext cx="721119" cy="1575054"/>
            <a:chOff x="0" y="0"/>
            <a:chExt cx="961491" cy="21000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1492" cy="2100072"/>
            </a:xfrm>
            <a:custGeom>
              <a:avLst/>
              <a:gdLst/>
              <a:ahLst/>
              <a:cxnLst/>
              <a:rect r="r" b="b" t="t" l="l"/>
              <a:pathLst>
                <a:path h="2100072" w="961492">
                  <a:moveTo>
                    <a:pt x="694939" y="105156"/>
                  </a:moveTo>
                  <a:lnTo>
                    <a:pt x="694939" y="1431036"/>
                  </a:lnTo>
                  <a:lnTo>
                    <a:pt x="838925" y="1431036"/>
                  </a:lnTo>
                  <a:lnTo>
                    <a:pt x="550954" y="1799844"/>
                  </a:lnTo>
                  <a:lnTo>
                    <a:pt x="262982" y="1431036"/>
                  </a:lnTo>
                  <a:lnTo>
                    <a:pt x="406968" y="1431036"/>
                  </a:lnTo>
                  <a:lnTo>
                    <a:pt x="406968" y="105156"/>
                  </a:lnTo>
                  <a:close/>
                  <a:moveTo>
                    <a:pt x="0" y="0"/>
                  </a:moveTo>
                  <a:lnTo>
                    <a:pt x="0" y="2100072"/>
                  </a:lnTo>
                  <a:lnTo>
                    <a:pt x="961492" y="2100072"/>
                  </a:lnTo>
                  <a:lnTo>
                    <a:pt x="961492" y="0"/>
                  </a:lnTo>
                  <a:close/>
                </a:path>
              </a:pathLst>
            </a:custGeom>
            <a:blipFill>
              <a:blip r:embed="rId18"/>
              <a:stretch>
                <a:fillRect l="-14575" t="0" r="-14575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1314269">
            <a:off x="6651650" y="4242961"/>
            <a:ext cx="249233" cy="527721"/>
          </a:xfrm>
          <a:custGeom>
            <a:avLst/>
            <a:gdLst/>
            <a:ahLst/>
            <a:cxnLst/>
            <a:rect r="r" b="b" t="t" l="l"/>
            <a:pathLst>
              <a:path h="527721" w="249233">
                <a:moveTo>
                  <a:pt x="0" y="17767"/>
                </a:moveTo>
                <a:lnTo>
                  <a:pt x="44187" y="0"/>
                </a:lnTo>
                <a:lnTo>
                  <a:pt x="249233" y="509954"/>
                </a:lnTo>
                <a:lnTo>
                  <a:pt x="205046" y="527721"/>
                </a:lnTo>
                <a:lnTo>
                  <a:pt x="0" y="17767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184106" t="-48108" r="-129487" b="-18645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88092" y="801683"/>
            <a:ext cx="5311936" cy="271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3785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Hydrodynamic Schrödinger Equation (HSE) &amp; QTN Approaches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2043" y="9631746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79327" y="5971184"/>
            <a:ext cx="447979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HSE + Quantum Tensor Networks (QTN)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1867731" y="1505980"/>
            <a:ext cx="9150238" cy="83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1"/>
              </a:lnSpc>
              <a:spcBef>
                <a:spcPct val="0"/>
              </a:spcBef>
            </a:pPr>
            <a:r>
              <a:rPr lang="en-US" b="true" sz="438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Quantum trotter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53966" y="7231138"/>
            <a:ext cx="527725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Hybrid Quantum-Classical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078484" y="0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2" y="0"/>
                </a:lnTo>
                <a:lnTo>
                  <a:pt x="2717262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-1761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9446" y="1492773"/>
            <a:ext cx="8077110" cy="7765527"/>
            <a:chOff x="0" y="0"/>
            <a:chExt cx="10769480" cy="10354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69481" cy="10354037"/>
            </a:xfrm>
            <a:custGeom>
              <a:avLst/>
              <a:gdLst/>
              <a:ahLst/>
              <a:cxnLst/>
              <a:rect r="r" b="b" t="t" l="l"/>
              <a:pathLst>
                <a:path h="10354037" w="10769481">
                  <a:moveTo>
                    <a:pt x="10320402" y="80571"/>
                  </a:moveTo>
                  <a:cubicBezTo>
                    <a:pt x="10522755" y="80571"/>
                    <a:pt x="10686810" y="240461"/>
                    <a:pt x="10686810" y="437677"/>
                  </a:cubicBezTo>
                  <a:lnTo>
                    <a:pt x="10686810" y="9818036"/>
                  </a:lnTo>
                  <a:cubicBezTo>
                    <a:pt x="10686810" y="10015138"/>
                    <a:pt x="10522755" y="10175142"/>
                    <a:pt x="10320402" y="10175142"/>
                  </a:cubicBezTo>
                  <a:lnTo>
                    <a:pt x="549964" y="10175142"/>
                  </a:lnTo>
                  <a:cubicBezTo>
                    <a:pt x="347726" y="10175142"/>
                    <a:pt x="183555" y="10015252"/>
                    <a:pt x="183555" y="9818036"/>
                  </a:cubicBezTo>
                  <a:lnTo>
                    <a:pt x="183555" y="437677"/>
                  </a:lnTo>
                  <a:cubicBezTo>
                    <a:pt x="183555" y="240575"/>
                    <a:pt x="347610" y="80571"/>
                    <a:pt x="549964" y="80571"/>
                  </a:cubicBezTo>
                  <a:close/>
                  <a:moveTo>
                    <a:pt x="0" y="0"/>
                  </a:moveTo>
                  <a:lnTo>
                    <a:pt x="0" y="10354037"/>
                  </a:lnTo>
                  <a:lnTo>
                    <a:pt x="10769481" y="10354037"/>
                  </a:lnTo>
                  <a:lnTo>
                    <a:pt x="10769481" y="0"/>
                  </a:lnTo>
                  <a:close/>
                </a:path>
              </a:pathLst>
            </a:custGeom>
            <a:blipFill>
              <a:blip r:embed="rId2"/>
              <a:stretch>
                <a:fillRect l="0" t="-1329" r="0" b="-132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350" y="1436366"/>
            <a:ext cx="8100826" cy="7991619"/>
          </a:xfrm>
          <a:custGeom>
            <a:avLst/>
            <a:gdLst/>
            <a:ahLst/>
            <a:cxnLst/>
            <a:rect r="r" b="b" t="t" l="l"/>
            <a:pathLst>
              <a:path h="7991619" w="8100826">
                <a:moveTo>
                  <a:pt x="0" y="0"/>
                </a:moveTo>
                <a:lnTo>
                  <a:pt x="8100826" y="0"/>
                </a:lnTo>
                <a:lnTo>
                  <a:pt x="8100826" y="7991618"/>
                </a:lnTo>
                <a:lnTo>
                  <a:pt x="0" y="799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0" b="-2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84832" y="1492773"/>
            <a:ext cx="7869996" cy="7765527"/>
            <a:chOff x="0" y="0"/>
            <a:chExt cx="11710416" cy="115549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920129" y="1436379"/>
            <a:ext cx="8191078" cy="8082722"/>
          </a:xfrm>
          <a:custGeom>
            <a:avLst/>
            <a:gdLst/>
            <a:ahLst/>
            <a:cxnLst/>
            <a:rect r="r" b="b" t="t" l="l"/>
            <a:pathLst>
              <a:path h="8082722" w="8191078">
                <a:moveTo>
                  <a:pt x="0" y="0"/>
                </a:moveTo>
                <a:lnTo>
                  <a:pt x="8191078" y="0"/>
                </a:lnTo>
                <a:lnTo>
                  <a:pt x="8191078" y="8082722"/>
                </a:lnTo>
                <a:lnTo>
                  <a:pt x="0" y="8082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9446" y="1492773"/>
            <a:ext cx="7925517" cy="7935211"/>
            <a:chOff x="0" y="0"/>
            <a:chExt cx="11713464" cy="117277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13464" cy="11727792"/>
            </a:xfrm>
            <a:custGeom>
              <a:avLst/>
              <a:gdLst/>
              <a:ahLst/>
              <a:cxnLst/>
              <a:rect r="r" b="b" t="t" l="l"/>
              <a:pathLst>
                <a:path h="11727792" w="11713464">
                  <a:moveTo>
                    <a:pt x="11225022" y="91261"/>
                  </a:moveTo>
                  <a:cubicBezTo>
                    <a:pt x="11445113" y="91261"/>
                    <a:pt x="11623548" y="272365"/>
                    <a:pt x="11623548" y="495747"/>
                  </a:cubicBezTo>
                  <a:lnTo>
                    <a:pt x="11623548" y="11120675"/>
                  </a:lnTo>
                  <a:cubicBezTo>
                    <a:pt x="11623548" y="11343929"/>
                    <a:pt x="11445113" y="11525162"/>
                    <a:pt x="11225022" y="11525162"/>
                  </a:cubicBezTo>
                  <a:lnTo>
                    <a:pt x="598170" y="11525162"/>
                  </a:lnTo>
                  <a:cubicBezTo>
                    <a:pt x="378206" y="11525162"/>
                    <a:pt x="199644" y="11344058"/>
                    <a:pt x="199644" y="11120675"/>
                  </a:cubicBezTo>
                  <a:lnTo>
                    <a:pt x="199644" y="495747"/>
                  </a:lnTo>
                  <a:cubicBezTo>
                    <a:pt x="199644" y="272494"/>
                    <a:pt x="378079" y="91261"/>
                    <a:pt x="598170" y="91261"/>
                  </a:cubicBezTo>
                  <a:close/>
                  <a:moveTo>
                    <a:pt x="0" y="0"/>
                  </a:moveTo>
                  <a:lnTo>
                    <a:pt x="0" y="11727792"/>
                  </a:lnTo>
                  <a:lnTo>
                    <a:pt x="11713464" y="11727792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-720" t="0" r="-72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5350" y="1474107"/>
            <a:ext cx="8147398" cy="8076945"/>
          </a:xfrm>
          <a:custGeom>
            <a:avLst/>
            <a:gdLst/>
            <a:ahLst/>
            <a:cxnLst/>
            <a:rect r="r" b="b" t="t" l="l"/>
            <a:pathLst>
              <a:path h="8076945" w="8147398">
                <a:moveTo>
                  <a:pt x="0" y="0"/>
                </a:moveTo>
                <a:lnTo>
                  <a:pt x="8147397" y="0"/>
                </a:lnTo>
                <a:lnTo>
                  <a:pt x="8147397" y="8076946"/>
                </a:lnTo>
                <a:lnTo>
                  <a:pt x="0" y="8076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-614" b="-15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920129" y="1492773"/>
            <a:ext cx="8134699" cy="8026715"/>
            <a:chOff x="0" y="0"/>
            <a:chExt cx="11710416" cy="115549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920129" y="1293876"/>
            <a:ext cx="8367871" cy="8257177"/>
          </a:xfrm>
          <a:custGeom>
            <a:avLst/>
            <a:gdLst/>
            <a:ahLst/>
            <a:cxnLst/>
            <a:rect r="r" b="b" t="t" l="l"/>
            <a:pathLst>
              <a:path h="8257177" w="8367871">
                <a:moveTo>
                  <a:pt x="0" y="0"/>
                </a:moveTo>
                <a:lnTo>
                  <a:pt x="8367871" y="0"/>
                </a:lnTo>
                <a:lnTo>
                  <a:pt x="8367871" y="8257177"/>
                </a:lnTo>
                <a:lnTo>
                  <a:pt x="0" y="8257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808" r="0" b="-880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894948"/>
            <a:ext cx="6724166" cy="4089551"/>
          </a:xfrm>
          <a:custGeom>
            <a:avLst/>
            <a:gdLst/>
            <a:ahLst/>
            <a:cxnLst/>
            <a:rect r="r" b="b" t="t" l="l"/>
            <a:pathLst>
              <a:path h="4089551" w="6724166">
                <a:moveTo>
                  <a:pt x="0" y="0"/>
                </a:moveTo>
                <a:lnTo>
                  <a:pt x="6724166" y="0"/>
                </a:lnTo>
                <a:lnTo>
                  <a:pt x="6724166" y="4089551"/>
                </a:lnTo>
                <a:lnTo>
                  <a:pt x="0" y="40895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14994" y="3106276"/>
            <a:ext cx="6574977" cy="5858679"/>
          </a:xfrm>
          <a:custGeom>
            <a:avLst/>
            <a:gdLst/>
            <a:ahLst/>
            <a:cxnLst/>
            <a:rect r="r" b="b" t="t" l="l"/>
            <a:pathLst>
              <a:path h="5858679" w="6574977">
                <a:moveTo>
                  <a:pt x="0" y="0"/>
                </a:moveTo>
                <a:lnTo>
                  <a:pt x="6574977" y="0"/>
                </a:lnTo>
                <a:lnTo>
                  <a:pt x="6574977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5349" y="92448"/>
            <a:ext cx="11618718" cy="69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3675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Hydrodynamic Schrodinger equation Method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1913" y="1717863"/>
            <a:ext cx="7070953" cy="317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HSE+QTN:</a:t>
            </a:r>
            <a:r>
              <a:rPr lang="en-US" sz="3000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 Tr</a:t>
            </a:r>
            <a:r>
              <a:rPr lang="en-US" sz="3000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ansforms Burgers’ equation into a quantum wavefunction form, compresses it using tensor networks for efficient simulation of shocks.</a:t>
            </a:r>
          </a:p>
          <a:p>
            <a:pPr algn="l">
              <a:lnSpc>
                <a:spcPts val="362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114994" y="9653154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76803" y="1570101"/>
            <a:ext cx="7834404" cy="25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542" indent="-318271" lvl="1">
              <a:lnSpc>
                <a:spcPts val="4127"/>
              </a:lnSpc>
              <a:buAutoNum type="arabicPeriod" startAt="1"/>
            </a:pPr>
            <a:r>
              <a:rPr lang="en-US" sz="2948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 Solving Burgers’ equation using a hybrid quantum-classical approach, via quantum circuits and measurement decoding.</a:t>
            </a:r>
          </a:p>
          <a:p>
            <a:pPr algn="l">
              <a:lnSpc>
                <a:spcPts val="4127"/>
              </a:lnSpc>
            </a:pPr>
          </a:p>
          <a:p>
            <a:pPr algn="l">
              <a:lnSpc>
                <a:spcPts val="355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1739" y="1451667"/>
            <a:ext cx="16225071" cy="7849667"/>
          </a:xfrm>
          <a:custGeom>
            <a:avLst/>
            <a:gdLst/>
            <a:ahLst/>
            <a:cxnLst/>
            <a:rect r="r" b="b" t="t" l="l"/>
            <a:pathLst>
              <a:path h="7849667" w="16225071">
                <a:moveTo>
                  <a:pt x="0" y="0"/>
                </a:moveTo>
                <a:lnTo>
                  <a:pt x="16225071" y="0"/>
                </a:lnTo>
                <a:lnTo>
                  <a:pt x="16225071" y="7849667"/>
                </a:lnTo>
                <a:lnTo>
                  <a:pt x="0" y="784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7" r="0" b="-9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2649" y="-113061"/>
            <a:ext cx="7495352" cy="9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7"/>
              </a:lnSpc>
            </a:pPr>
            <a:r>
              <a:rPr lang="en-US" sz="480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Impact and Future 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4102" y="4556975"/>
            <a:ext cx="4127430" cy="142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4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•These circuits can easily simulate HSE equations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4103" y="5859956"/>
            <a:ext cx="4240891" cy="11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7"/>
              </a:lnSpc>
            </a:pPr>
            <a:r>
              <a:rPr lang="en-US" sz="32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•Exponential decrease in resources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3005" y="3683694"/>
            <a:ext cx="3457332" cy="111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6"/>
              </a:lnSpc>
            </a:pPr>
            <a:r>
              <a:rPr lang="en-US" sz="34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•Higher dimensions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73635" y="4870867"/>
            <a:ext cx="4141464" cy="137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80"/>
              </a:lnSpc>
            </a:pPr>
            <a:r>
              <a:rPr lang="en-US" sz="3456" spc="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•Surface codes and error correction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88000" y="2638896"/>
            <a:ext cx="3469134" cy="164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8"/>
              </a:lnSpc>
            </a:pPr>
            <a:r>
              <a:rPr lang="en-US"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Q-circuit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0532" y="6594904"/>
            <a:ext cx="3970611" cy="93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275838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08" r="0" b="-880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14994" y="9653154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874" y="4081028"/>
            <a:ext cx="4010584" cy="156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2"/>
              </a:lnSpc>
              <a:spcBef>
                <a:spcPct val="0"/>
              </a:spcBef>
            </a:pPr>
            <a:r>
              <a:rPr lang="en-US" sz="42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use quantum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" y="1179570"/>
            <a:ext cx="18287996" cy="114298"/>
          </a:xfrm>
          <a:custGeom>
            <a:avLst/>
            <a:gdLst/>
            <a:ahLst/>
            <a:cxnLst/>
            <a:rect r="r" b="b" t="t" l="l"/>
            <a:pathLst>
              <a:path h="114298" w="18287996">
                <a:moveTo>
                  <a:pt x="0" y="0"/>
                </a:moveTo>
                <a:lnTo>
                  <a:pt x="18287996" y="0"/>
                </a:lnTo>
                <a:lnTo>
                  <a:pt x="18287996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649" y="-113061"/>
            <a:ext cx="6490819" cy="9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7"/>
              </a:lnSpc>
            </a:pPr>
            <a:r>
              <a:rPr lang="en-US" sz="480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Related publications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08" r="0" b="-88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55739" y="9367023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453640"/>
            <a:ext cx="18288000" cy="670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Tushar Pandey, Amir Ali Malekani Nezhad. QMPRS: Quantum Matrix Product Reduced Synthesis, 2025.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DOI: 10.5281/zenodo.15437417.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Johnnie Gray. "quimb: a python library for quantum information and many-body calculations." Journal of Open Source Software, vol. 3, no. 29, 2018, p. 819.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DOI: 10.21105/joss.00819.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IBM. Silicon Quantum Computing announces the world-first integrated circuit manufactured at the atomic scale.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URL: https://qiskit-community.github.io/qiskit-algorithms/tutorials/13_trotterQRTE.html.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R. D. Peddinti et al. "Quantum-inspired framework for computational fluid dynamics." Communications Physics, vol. 7, Article 135, 2024.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DOI: 10.1038/s42005-024-01623-8.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3172" y="1657350"/>
            <a:ext cx="17796510" cy="8604504"/>
            <a:chOff x="0" y="0"/>
            <a:chExt cx="23728680" cy="11472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728680" cy="11472672"/>
            </a:xfrm>
            <a:custGeom>
              <a:avLst/>
              <a:gdLst/>
              <a:ahLst/>
              <a:cxnLst/>
              <a:rect r="r" b="b" t="t" l="l"/>
              <a:pathLst>
                <a:path h="11472672" w="23728680">
                  <a:moveTo>
                    <a:pt x="0" y="0"/>
                  </a:moveTo>
                  <a:lnTo>
                    <a:pt x="23728680" y="0"/>
                  </a:lnTo>
                  <a:lnTo>
                    <a:pt x="23728680" y="11472672"/>
                  </a:lnTo>
                  <a:lnTo>
                    <a:pt x="0" y="11472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3" r="0" b="-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278512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08" r="0" b="-88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07057" y="4032800"/>
            <a:ext cx="11671455" cy="4198838"/>
          </a:xfrm>
          <a:custGeom>
            <a:avLst/>
            <a:gdLst/>
            <a:ahLst/>
            <a:cxnLst/>
            <a:rect r="r" b="b" t="t" l="l"/>
            <a:pathLst>
              <a:path h="4198838" w="11671455">
                <a:moveTo>
                  <a:pt x="0" y="0"/>
                </a:moveTo>
                <a:lnTo>
                  <a:pt x="11671455" y="0"/>
                </a:lnTo>
                <a:lnTo>
                  <a:pt x="11671455" y="4198838"/>
                </a:lnTo>
                <a:lnTo>
                  <a:pt x="0" y="419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682" r="0" b="-9328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14532" y="9178833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7447" y="1865526"/>
            <a:ext cx="10426458" cy="196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8"/>
              </a:lnSpc>
              <a:spcBef>
                <a:spcPct val="0"/>
              </a:spcBef>
            </a:pPr>
            <a:r>
              <a:rPr lang="en-US" sz="102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" y="1179570"/>
            <a:ext cx="18287996" cy="114298"/>
          </a:xfrm>
          <a:custGeom>
            <a:avLst/>
            <a:gdLst/>
            <a:ahLst/>
            <a:cxnLst/>
            <a:rect r="r" b="b" t="t" l="l"/>
            <a:pathLst>
              <a:path h="114298" w="18287996">
                <a:moveTo>
                  <a:pt x="0" y="0"/>
                </a:moveTo>
                <a:lnTo>
                  <a:pt x="18287996" y="0"/>
                </a:lnTo>
                <a:lnTo>
                  <a:pt x="18287996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135" y="1651179"/>
            <a:ext cx="3750369" cy="4802314"/>
          </a:xfrm>
          <a:custGeom>
            <a:avLst/>
            <a:gdLst/>
            <a:ahLst/>
            <a:cxnLst/>
            <a:rect r="r" b="b" t="t" l="l"/>
            <a:pathLst>
              <a:path h="4802314" w="3750369">
                <a:moveTo>
                  <a:pt x="0" y="0"/>
                </a:moveTo>
                <a:lnTo>
                  <a:pt x="3750369" y="0"/>
                </a:lnTo>
                <a:lnTo>
                  <a:pt x="3750369" y="4802314"/>
                </a:lnTo>
                <a:lnTo>
                  <a:pt x="0" y="480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47" r="0" b="-1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43107" y="4426263"/>
            <a:ext cx="3750369" cy="4802314"/>
          </a:xfrm>
          <a:custGeom>
            <a:avLst/>
            <a:gdLst/>
            <a:ahLst/>
            <a:cxnLst/>
            <a:rect r="r" b="b" t="t" l="l"/>
            <a:pathLst>
              <a:path h="4802314" w="3750369">
                <a:moveTo>
                  <a:pt x="0" y="0"/>
                </a:moveTo>
                <a:lnTo>
                  <a:pt x="3750369" y="0"/>
                </a:lnTo>
                <a:lnTo>
                  <a:pt x="3750369" y="4802314"/>
                </a:lnTo>
                <a:lnTo>
                  <a:pt x="0" y="480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7" r="0" b="-1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9258" y="7744348"/>
            <a:ext cx="3752655" cy="2691951"/>
          </a:xfrm>
          <a:custGeom>
            <a:avLst/>
            <a:gdLst/>
            <a:ahLst/>
            <a:cxnLst/>
            <a:rect r="r" b="b" t="t" l="l"/>
            <a:pathLst>
              <a:path h="2691951" w="3752655">
                <a:moveTo>
                  <a:pt x="0" y="0"/>
                </a:moveTo>
                <a:lnTo>
                  <a:pt x="3752655" y="0"/>
                </a:lnTo>
                <a:lnTo>
                  <a:pt x="3752655" y="2691951"/>
                </a:lnTo>
                <a:lnTo>
                  <a:pt x="0" y="2691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41" r="0" b="-24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649" y="-113061"/>
            <a:ext cx="7293260" cy="176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6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Project Statement:</a:t>
            </a:r>
          </a:p>
          <a:p>
            <a:pPr algn="l">
              <a:lnSpc>
                <a:spcPts val="67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80996" y="1948220"/>
            <a:ext cx="3199304" cy="1541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</a:pPr>
            <a:r>
              <a:rPr lang="en-US" sz="419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About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0955" y="4849866"/>
            <a:ext cx="3314672" cy="368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41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US" sz="41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problem we are addressing?</a:t>
            </a:r>
          </a:p>
          <a:p>
            <a:pPr algn="l">
              <a:lnSpc>
                <a:spcPts val="11408"/>
              </a:lnSpc>
            </a:pPr>
          </a:p>
          <a:p>
            <a:pPr algn="l">
              <a:lnSpc>
                <a:spcPts val="427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942983" y="8105191"/>
            <a:ext cx="3025206" cy="310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41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</a:t>
            </a:r>
            <a:r>
              <a:rPr lang="en-US" sz="41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does it matter?</a:t>
            </a:r>
          </a:p>
          <a:p>
            <a:pPr algn="ctr">
              <a:lnSpc>
                <a:spcPts val="6028"/>
              </a:lnSpc>
            </a:pPr>
          </a:p>
          <a:p>
            <a:pPr algn="ctr">
              <a:lnSpc>
                <a:spcPts val="60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645008" y="1584504"/>
            <a:ext cx="6081802" cy="234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3006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Desig</a:t>
            </a:r>
            <a:r>
              <a:rPr lang="en-US" sz="3006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ning resource-lean, quantum-enhanced PDE solvers to tackle the 1-D viscous Burgers’</a:t>
            </a:r>
            <a:r>
              <a:rPr lang="en-US" sz="3006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 equation, a fundamental CFD benchmark.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93476" y="3985661"/>
            <a:ext cx="8422142" cy="326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3009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3009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Classical CFD struggles at scale</a:t>
            </a:r>
            <a:r>
              <a:rPr lang="en-US" sz="3009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 – High-fidelity solvers face prohibitive computational demands due to fine grid requirements and stiff non-linear PDEs. </a:t>
            </a:r>
          </a:p>
          <a:p>
            <a:pPr algn="l">
              <a:lnSpc>
                <a:spcPts val="3622"/>
              </a:lnSpc>
            </a:pPr>
            <a:r>
              <a:rPr lang="en-US" sz="3009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 •</a:t>
            </a:r>
            <a:r>
              <a:rPr lang="en-US" sz="3009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Burgers’ equation as testbed</a:t>
            </a:r>
            <a:r>
              <a:rPr lang="en-US" sz="3009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 – Captures key nonlinearity and diffusion dynamics of fluid motion while remaining analytically solvable.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04008" y="7677673"/>
            <a:ext cx="8283992" cy="519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348" indent="-336174" lvl="1">
              <a:lnSpc>
                <a:spcPts val="3746"/>
              </a:lnSpc>
              <a:buFont typeface="Arial"/>
              <a:buChar char="•"/>
            </a:pPr>
            <a:r>
              <a:rPr lang="en-US" b="true" sz="3114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Scalability limits cut accuracy</a:t>
            </a:r>
            <a:r>
              <a:rPr lang="en-US" sz="311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 for complex flow simulations.  </a:t>
            </a:r>
          </a:p>
          <a:p>
            <a:pPr algn="l" marL="672348" indent="-336174" lvl="1">
              <a:lnSpc>
                <a:spcPts val="3746"/>
              </a:lnSpc>
              <a:buFont typeface="Arial"/>
              <a:buChar char="•"/>
            </a:pPr>
            <a:r>
              <a:rPr lang="en-US" b="true" sz="3114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Quantum</a:t>
            </a:r>
            <a:r>
              <a:rPr lang="en-US" b="true" sz="3114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 algorithms like</a:t>
            </a:r>
            <a:r>
              <a:rPr lang="en-US" sz="311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 QTN and HSE compress fluid states efficiently, promising faster, more compact simulations.</a:t>
            </a:r>
          </a:p>
          <a:p>
            <a:pPr algn="l">
              <a:lnSpc>
                <a:spcPts val="3746"/>
              </a:lnSpc>
            </a:pPr>
          </a:p>
          <a:p>
            <a:pPr algn="l" marL="672348" indent="-336174" lvl="1">
              <a:lnSpc>
                <a:spcPts val="3746"/>
              </a:lnSpc>
              <a:buFont typeface="Arial"/>
              <a:buChar char="•"/>
            </a:pPr>
          </a:p>
          <a:p>
            <a:pPr algn="l" marL="672348" indent="-336174" lvl="1">
              <a:lnSpc>
                <a:spcPts val="3746"/>
              </a:lnSpc>
              <a:buFont typeface="Arial"/>
              <a:buChar char="•"/>
            </a:pPr>
          </a:p>
          <a:p>
            <a:pPr algn="l" marL="672348" indent="-336174" lvl="1">
              <a:lnSpc>
                <a:spcPts val="3746"/>
              </a:lnSpc>
              <a:buFont typeface="Arial"/>
              <a:buChar char="•"/>
            </a:pPr>
            <a:r>
              <a:rPr lang="en-US" sz="311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Ask ChatGPT</a:t>
            </a:r>
          </a:p>
          <a:p>
            <a:pPr algn="l" marL="672348" indent="-336174" lvl="1">
              <a:lnSpc>
                <a:spcPts val="3746"/>
              </a:lnSpc>
              <a:buFont typeface="Arial"/>
              <a:buChar char="•"/>
            </a:pPr>
          </a:p>
          <a:p>
            <a:pPr algn="l" marL="672348" indent="-336174" lvl="1">
              <a:lnSpc>
                <a:spcPts val="3748"/>
              </a:lnSpc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808" r="0" b="-880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2649" y="9335543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8" r="0" b="-88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8952"/>
            <a:ext cx="14234338" cy="162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439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Objectives: Enabling Quantum Breakthroughs in CFD</a:t>
            </a:r>
          </a:p>
          <a:p>
            <a:pPr algn="l">
              <a:lnSpc>
                <a:spcPts val="615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0064" y="5725035"/>
            <a:ext cx="9725318" cy="141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58" indent="-324929" lvl="1">
              <a:lnSpc>
                <a:spcPts val="4213"/>
              </a:lnSpc>
              <a:buFont typeface="Arial"/>
              <a:buChar char="•"/>
            </a:pP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Validat</a:t>
            </a: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e </a:t>
            </a:r>
            <a:r>
              <a:rPr lang="en-US" sz="3009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solutions rigorously against classical and analytical results.</a:t>
            </a:r>
          </a:p>
          <a:p>
            <a:pPr algn="l">
              <a:lnSpc>
                <a:spcPts val="22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0064" y="4330575"/>
            <a:ext cx="10977882" cy="153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58" indent="-324929" lvl="1">
              <a:lnSpc>
                <a:spcPts val="4213"/>
              </a:lnSpc>
              <a:buFont typeface="Arial"/>
              <a:buChar char="•"/>
            </a:pP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Ov</a:t>
            </a: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ercome </a:t>
            </a:r>
            <a:r>
              <a:rPr lang="en-US" sz="3009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classical computational limits with scalable quantum methods.</a:t>
            </a:r>
          </a:p>
          <a:p>
            <a:pPr algn="l">
              <a:lnSpc>
                <a:spcPts val="324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66616" y="1560705"/>
            <a:ext cx="122415" cy="62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32130"/>
            <a:ext cx="9164688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Des</a:t>
            </a:r>
            <a:r>
              <a:rPr lang="en-US" sz="3150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ign </a:t>
            </a:r>
            <a:r>
              <a:rPr lang="en-US" sz="3150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quantum algorithms optimized for nonlinear PDEs in fluid dynamics.</a:t>
            </a:r>
          </a:p>
          <a:p>
            <a:pPr algn="l">
              <a:lnSpc>
                <a:spcPts val="440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0064" y="6720385"/>
            <a:ext cx="9963324" cy="24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58" indent="-324929" lvl="1">
              <a:lnSpc>
                <a:spcPts val="6621"/>
              </a:lnSpc>
              <a:buFont typeface="Arial"/>
              <a:buChar char="•"/>
            </a:pP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ntegrate </a:t>
            </a:r>
            <a:r>
              <a:rPr lang="en-US" sz="3009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quantum solvers into conventional CFD workflows for real-world use.</a:t>
            </a:r>
          </a:p>
          <a:p>
            <a:pPr algn="l">
              <a:lnSpc>
                <a:spcPts val="662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0064" y="2992208"/>
            <a:ext cx="10416921" cy="151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0" indent="-335725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110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B</a:t>
            </a:r>
            <a:r>
              <a:rPr lang="en-US" b="true" sz="3110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enchmark </a:t>
            </a:r>
            <a:r>
              <a:rPr lang="en-US" sz="3110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solvers on Burgers’ equation to            capture complex flow behaviors.</a:t>
            </a:r>
          </a:p>
          <a:p>
            <a:pPr algn="l" marL="210166" indent="-105083" lvl="1">
              <a:lnSpc>
                <a:spcPts val="1362"/>
              </a:lnSpc>
              <a:buFont typeface="Arial"/>
              <a:buChar char="•"/>
            </a:pPr>
          </a:p>
          <a:p>
            <a:pPr algn="l" marL="210166" indent="-105083" lvl="1">
              <a:lnSpc>
                <a:spcPts val="1362"/>
              </a:lnSpc>
              <a:buFont typeface="Arial"/>
              <a:buChar char="•"/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0064" y="8156943"/>
            <a:ext cx="9496667" cy="247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58" indent="-324929" lvl="1">
              <a:lnSpc>
                <a:spcPts val="7013"/>
              </a:lnSpc>
              <a:buFont typeface="Arial"/>
              <a:buChar char="•"/>
            </a:pP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Pioneer</a:t>
            </a:r>
            <a:r>
              <a:rPr lang="en-US" b="true" sz="3009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009">
                <a:solidFill>
                  <a:srgbClr val="0C2566"/>
                </a:solidFill>
                <a:latin typeface="Arial"/>
                <a:ea typeface="Arial"/>
                <a:cs typeface="Arial"/>
                <a:sym typeface="Arial"/>
              </a:rPr>
              <a:t>pathways toward quantum advantage in other fields like aerospace and climate simulations.</a:t>
            </a:r>
          </a:p>
          <a:p>
            <a:pPr algn="l">
              <a:lnSpc>
                <a:spcPts val="55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114994" y="9653154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646985" y="1924820"/>
            <a:ext cx="7187938" cy="6772921"/>
            <a:chOff x="0" y="0"/>
            <a:chExt cx="11561064" cy="108935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61064" cy="10893552"/>
            </a:xfrm>
            <a:custGeom>
              <a:avLst/>
              <a:gdLst/>
              <a:ahLst/>
              <a:cxnLst/>
              <a:rect r="r" b="b" t="t" l="l"/>
              <a:pathLst>
                <a:path h="10893552" w="11561064">
                  <a:moveTo>
                    <a:pt x="528193" y="0"/>
                  </a:moveTo>
                  <a:cubicBezTo>
                    <a:pt x="236982" y="0"/>
                    <a:pt x="508" y="235839"/>
                    <a:pt x="0" y="526923"/>
                  </a:cubicBezTo>
                  <a:lnTo>
                    <a:pt x="0" y="10366629"/>
                  </a:lnTo>
                  <a:cubicBezTo>
                    <a:pt x="762" y="10657713"/>
                    <a:pt x="236982" y="10893552"/>
                    <a:pt x="528193" y="10893552"/>
                  </a:cubicBezTo>
                  <a:lnTo>
                    <a:pt x="11032744" y="10893552"/>
                  </a:lnTo>
                  <a:cubicBezTo>
                    <a:pt x="11324462" y="10893552"/>
                    <a:pt x="11561063" y="10657078"/>
                    <a:pt x="11561063" y="10365360"/>
                  </a:cubicBezTo>
                  <a:lnTo>
                    <a:pt x="11561063" y="528193"/>
                  </a:lnTo>
                  <a:cubicBezTo>
                    <a:pt x="11561064" y="236347"/>
                    <a:pt x="11324590" y="0"/>
                    <a:pt x="11032744" y="0"/>
                  </a:cubicBezTo>
                  <a:close/>
                </a:path>
              </a:pathLst>
            </a:custGeom>
            <a:blipFill>
              <a:blip r:embed="rId3"/>
              <a:stretch>
                <a:fillRect l="-20871" t="0" r="-20871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8" r="0" b="-88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9119" y="6576360"/>
            <a:ext cx="10728955" cy="2261412"/>
          </a:xfrm>
          <a:custGeom>
            <a:avLst/>
            <a:gdLst/>
            <a:ahLst/>
            <a:cxnLst/>
            <a:rect r="r" b="b" t="t" l="l"/>
            <a:pathLst>
              <a:path h="2261412" w="10728955">
                <a:moveTo>
                  <a:pt x="0" y="0"/>
                </a:moveTo>
                <a:lnTo>
                  <a:pt x="10728954" y="0"/>
                </a:lnTo>
                <a:lnTo>
                  <a:pt x="10728954" y="2261412"/>
                </a:lnTo>
                <a:lnTo>
                  <a:pt x="0" y="226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7531" y="2603411"/>
            <a:ext cx="8537700" cy="1102551"/>
          </a:xfrm>
          <a:custGeom>
            <a:avLst/>
            <a:gdLst/>
            <a:ahLst/>
            <a:cxnLst/>
            <a:rect r="r" b="b" t="t" l="l"/>
            <a:pathLst>
              <a:path h="1102551" w="8537700">
                <a:moveTo>
                  <a:pt x="0" y="0"/>
                </a:moveTo>
                <a:lnTo>
                  <a:pt x="8537700" y="0"/>
                </a:lnTo>
                <a:lnTo>
                  <a:pt x="8537700" y="1102551"/>
                </a:lnTo>
                <a:lnTo>
                  <a:pt x="0" y="1102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5690" y="5421218"/>
            <a:ext cx="6545017" cy="2008130"/>
          </a:xfrm>
          <a:custGeom>
            <a:avLst/>
            <a:gdLst/>
            <a:ahLst/>
            <a:cxnLst/>
            <a:rect r="r" b="b" t="t" l="l"/>
            <a:pathLst>
              <a:path h="2008130" w="6545017">
                <a:moveTo>
                  <a:pt x="0" y="0"/>
                </a:moveTo>
                <a:lnTo>
                  <a:pt x="6545017" y="0"/>
                </a:lnTo>
                <a:lnTo>
                  <a:pt x="6545017" y="2008130"/>
                </a:lnTo>
                <a:lnTo>
                  <a:pt x="0" y="200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8610" y="8971122"/>
            <a:ext cx="9123861" cy="666744"/>
          </a:xfrm>
          <a:custGeom>
            <a:avLst/>
            <a:gdLst/>
            <a:ahLst/>
            <a:cxnLst/>
            <a:rect r="r" b="b" t="t" l="l"/>
            <a:pathLst>
              <a:path h="666744" w="9123861">
                <a:moveTo>
                  <a:pt x="0" y="0"/>
                </a:moveTo>
                <a:lnTo>
                  <a:pt x="9123861" y="0"/>
                </a:lnTo>
                <a:lnTo>
                  <a:pt x="9123861" y="666743"/>
                </a:lnTo>
                <a:lnTo>
                  <a:pt x="0" y="66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7531" y="-12916"/>
            <a:ext cx="14482667" cy="9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7"/>
              </a:lnSpc>
            </a:pPr>
            <a:r>
              <a:rPr lang="en-US" sz="480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Statement: 1D viscous burger equation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6278" y="10489116"/>
            <a:ext cx="999568" cy="33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sz="2700">
                <a:solidFill>
                  <a:srgbClr val="0C2566"/>
                </a:solidFill>
                <a:latin typeface="Cambria"/>
                <a:ea typeface="Cambria"/>
                <a:cs typeface="Cambria"/>
                <a:sym typeface="Cambria"/>
              </a:rPr>
              <a:t>Re3𝐾𝐾</a:t>
            </a:r>
            <a:r>
              <a:rPr lang="en-US" sz="27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700">
                <a:solidFill>
                  <a:srgbClr val="0C2566"/>
                </a:solidFill>
                <a:latin typeface="Cambria"/>
                <a:ea typeface="Cambria"/>
                <a:cs typeface="Cambria"/>
                <a:sym typeface="Cambria"/>
              </a:rPr>
              <a:t>/4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27502" y="9573471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531" y="1300560"/>
            <a:ext cx="6658746" cy="58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Governing equation: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7531" y="4562729"/>
            <a:ext cx="6658746" cy="58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Initial condition: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531" y="7583241"/>
            <a:ext cx="5935689" cy="58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Boundary Equation: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1529033"/>
            <a:ext cx="6658746" cy="58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Wave Phenomena: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85231" y="2164785"/>
            <a:ext cx="9201017" cy="476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58" indent="-324929" lvl="1">
              <a:lnSpc>
                <a:spcPts val="4213"/>
              </a:lnSpc>
              <a:buFont typeface="Arial"/>
              <a:buChar char="•"/>
            </a:pPr>
            <a:r>
              <a:rPr lang="en-US" b="true" sz="3009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A shock wave propagates into the low-velocity region, causing an abrupt change in velocity.</a:t>
            </a:r>
          </a:p>
          <a:p>
            <a:pPr algn="l" marL="649858" indent="-324929" lvl="1">
              <a:lnSpc>
                <a:spcPts val="4213"/>
              </a:lnSpc>
              <a:buFont typeface="Arial"/>
              <a:buChar char="•"/>
            </a:pPr>
            <a:r>
              <a:rPr lang="en-US" b="true" sz="3009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A rarefaction wave moves into the high-velocity region, representing a smooth spreading of the flow.</a:t>
            </a:r>
          </a:p>
          <a:p>
            <a:pPr algn="l" marL="649858" indent="-324929" lvl="1">
              <a:lnSpc>
                <a:spcPts val="4213"/>
              </a:lnSpc>
              <a:buFont typeface="Arial"/>
              <a:buChar char="•"/>
            </a:pPr>
            <a:r>
              <a:rPr lang="en-US" b="true" sz="3009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A contact discontinuity separates the two flow regions, across which velocity and pressure remain continuous.</a:t>
            </a:r>
          </a:p>
          <a:p>
            <a:pPr algn="l">
              <a:lnSpc>
                <a:spcPts val="353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9554" y="1492773"/>
            <a:ext cx="7684990" cy="7581004"/>
            <a:chOff x="0" y="0"/>
            <a:chExt cx="11713464" cy="115549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3464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3464">
                  <a:moveTo>
                    <a:pt x="11225022" y="89916"/>
                  </a:moveTo>
                  <a:cubicBezTo>
                    <a:pt x="11445113" y="89916"/>
                    <a:pt x="11623548" y="268351"/>
                    <a:pt x="11623548" y="488442"/>
                  </a:cubicBezTo>
                  <a:lnTo>
                    <a:pt x="11623548" y="10956798"/>
                  </a:lnTo>
                  <a:cubicBezTo>
                    <a:pt x="11623548" y="11176762"/>
                    <a:pt x="11445113" y="11355324"/>
                    <a:pt x="11225022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442"/>
                  </a:lnTo>
                  <a:cubicBezTo>
                    <a:pt x="199644" y="268478"/>
                    <a:pt x="378079" y="89916"/>
                    <a:pt x="598170" y="89916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3464" y="11554968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6727" y="1436366"/>
            <a:ext cx="7814196" cy="7708852"/>
          </a:xfrm>
          <a:custGeom>
            <a:avLst/>
            <a:gdLst/>
            <a:ahLst/>
            <a:cxnLst/>
            <a:rect r="r" b="b" t="t" l="l"/>
            <a:pathLst>
              <a:path h="7708852" w="7814196">
                <a:moveTo>
                  <a:pt x="0" y="0"/>
                </a:moveTo>
                <a:lnTo>
                  <a:pt x="7814196" y="0"/>
                </a:lnTo>
                <a:lnTo>
                  <a:pt x="7814196" y="7708852"/>
                </a:lnTo>
                <a:lnTo>
                  <a:pt x="0" y="770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0" b="-2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03461" y="1436365"/>
            <a:ext cx="7682035" cy="7580061"/>
            <a:chOff x="0" y="0"/>
            <a:chExt cx="11710416" cy="115549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297920" y="1436379"/>
            <a:ext cx="7812182" cy="7708839"/>
          </a:xfrm>
          <a:custGeom>
            <a:avLst/>
            <a:gdLst/>
            <a:ahLst/>
            <a:cxnLst/>
            <a:rect r="r" b="b" t="t" l="l"/>
            <a:pathLst>
              <a:path h="7708839" w="7812182">
                <a:moveTo>
                  <a:pt x="0" y="0"/>
                </a:moveTo>
                <a:lnTo>
                  <a:pt x="7812181" y="0"/>
                </a:lnTo>
                <a:lnTo>
                  <a:pt x="7812181" y="7708839"/>
                </a:lnTo>
                <a:lnTo>
                  <a:pt x="0" y="770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6914" y="1621680"/>
            <a:ext cx="7741369" cy="7636620"/>
            <a:chOff x="0" y="0"/>
            <a:chExt cx="11713464" cy="115549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13464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3464">
                  <a:moveTo>
                    <a:pt x="11225022" y="89916"/>
                  </a:moveTo>
                  <a:cubicBezTo>
                    <a:pt x="11445113" y="89916"/>
                    <a:pt x="11623548" y="268351"/>
                    <a:pt x="11623548" y="488442"/>
                  </a:cubicBezTo>
                  <a:lnTo>
                    <a:pt x="11623548" y="10956798"/>
                  </a:lnTo>
                  <a:cubicBezTo>
                    <a:pt x="11623548" y="11176762"/>
                    <a:pt x="11445113" y="11355324"/>
                    <a:pt x="11225022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442"/>
                  </a:lnTo>
                  <a:cubicBezTo>
                    <a:pt x="199644" y="268478"/>
                    <a:pt x="378079" y="89916"/>
                    <a:pt x="598170" y="89916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3464" y="11554968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44276" y="1168146"/>
            <a:ext cx="9166644" cy="9043068"/>
          </a:xfrm>
          <a:custGeom>
            <a:avLst/>
            <a:gdLst/>
            <a:ahLst/>
            <a:cxnLst/>
            <a:rect r="r" b="b" t="t" l="l"/>
            <a:pathLst>
              <a:path h="9043068" w="9166644">
                <a:moveTo>
                  <a:pt x="0" y="0"/>
                </a:moveTo>
                <a:lnTo>
                  <a:pt x="9166644" y="0"/>
                </a:lnTo>
                <a:lnTo>
                  <a:pt x="9166644" y="9043068"/>
                </a:lnTo>
                <a:lnTo>
                  <a:pt x="0" y="9043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-2102" b="-212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98283" y="1492773"/>
            <a:ext cx="7817332" cy="7713562"/>
            <a:chOff x="0" y="0"/>
            <a:chExt cx="11710416" cy="115549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525503" y="1406006"/>
            <a:ext cx="7873741" cy="7769584"/>
          </a:xfrm>
          <a:custGeom>
            <a:avLst/>
            <a:gdLst/>
            <a:ahLst/>
            <a:cxnLst/>
            <a:rect r="r" b="b" t="t" l="l"/>
            <a:pathLst>
              <a:path h="7769584" w="7873741">
                <a:moveTo>
                  <a:pt x="0" y="0"/>
                </a:moveTo>
                <a:lnTo>
                  <a:pt x="7873742" y="0"/>
                </a:lnTo>
                <a:lnTo>
                  <a:pt x="7873742" y="7769584"/>
                </a:lnTo>
                <a:lnTo>
                  <a:pt x="0" y="776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6914" y="1621680"/>
            <a:ext cx="7367630" cy="8665320"/>
          </a:xfrm>
          <a:custGeom>
            <a:avLst/>
            <a:gdLst/>
            <a:ahLst/>
            <a:cxnLst/>
            <a:rect r="r" b="b" t="t" l="l"/>
            <a:pathLst>
              <a:path h="8665320" w="7367630">
                <a:moveTo>
                  <a:pt x="0" y="0"/>
                </a:moveTo>
                <a:lnTo>
                  <a:pt x="7367630" y="0"/>
                </a:lnTo>
                <a:lnTo>
                  <a:pt x="7367630" y="8665320"/>
                </a:lnTo>
                <a:lnTo>
                  <a:pt x="0" y="8665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" r="-1410" b="-447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09133" y="1779437"/>
            <a:ext cx="7306483" cy="4289231"/>
          </a:xfrm>
          <a:custGeom>
            <a:avLst/>
            <a:gdLst/>
            <a:ahLst/>
            <a:cxnLst/>
            <a:rect r="r" b="b" t="t" l="l"/>
            <a:pathLst>
              <a:path h="4289231" w="7306483">
                <a:moveTo>
                  <a:pt x="0" y="0"/>
                </a:moveTo>
                <a:lnTo>
                  <a:pt x="7306482" y="0"/>
                </a:lnTo>
                <a:lnTo>
                  <a:pt x="7306482" y="4289231"/>
                </a:lnTo>
                <a:lnTo>
                  <a:pt x="0" y="42892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7460" y="-59198"/>
            <a:ext cx="15897863" cy="9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7615" indent="-518808" lvl="1">
              <a:lnSpc>
                <a:spcPts val="6727"/>
              </a:lnSpc>
              <a:buAutoNum type="arabicPeriod" startAt="1"/>
            </a:pPr>
            <a:r>
              <a:rPr lang="en-US" b="true" sz="4806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Alg</a:t>
            </a:r>
            <a:r>
              <a:rPr lang="en-US" b="true" sz="4806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orithm Design — Analytic 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58272" y="6240118"/>
            <a:ext cx="5732653" cy="12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b="true" sz="3274" i="true">
                <a:solidFill>
                  <a:srgbClr val="212745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 </a:t>
            </a:r>
            <a:r>
              <a:rPr lang="en-US" b="true" sz="3274" i="true">
                <a:solidFill>
                  <a:srgbClr val="212745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Analytical solution using Cole–Hopf Transform.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49516" y="7864068"/>
            <a:ext cx="227529" cy="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4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8</a:t>
            </a:r>
            <a:r>
              <a:rPr lang="en-US" sz="210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6878" y="9273010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808" r="0" b="-880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9554" y="1492773"/>
            <a:ext cx="7684990" cy="7581004"/>
            <a:chOff x="0" y="0"/>
            <a:chExt cx="11713464" cy="115549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3464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3464">
                  <a:moveTo>
                    <a:pt x="11225022" y="89916"/>
                  </a:moveTo>
                  <a:cubicBezTo>
                    <a:pt x="11445113" y="89916"/>
                    <a:pt x="11623548" y="268351"/>
                    <a:pt x="11623548" y="488442"/>
                  </a:cubicBezTo>
                  <a:lnTo>
                    <a:pt x="11623548" y="10956798"/>
                  </a:lnTo>
                  <a:cubicBezTo>
                    <a:pt x="11623548" y="11176762"/>
                    <a:pt x="11445113" y="11355324"/>
                    <a:pt x="11225022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442"/>
                  </a:lnTo>
                  <a:cubicBezTo>
                    <a:pt x="199644" y="268478"/>
                    <a:pt x="378079" y="89916"/>
                    <a:pt x="598170" y="89916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3464" y="11554968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66727" y="1436366"/>
            <a:ext cx="7814196" cy="7708852"/>
          </a:xfrm>
          <a:custGeom>
            <a:avLst/>
            <a:gdLst/>
            <a:ahLst/>
            <a:cxnLst/>
            <a:rect r="r" b="b" t="t" l="l"/>
            <a:pathLst>
              <a:path h="7708852" w="7814196">
                <a:moveTo>
                  <a:pt x="0" y="0"/>
                </a:moveTo>
                <a:lnTo>
                  <a:pt x="7814196" y="0"/>
                </a:lnTo>
                <a:lnTo>
                  <a:pt x="7814196" y="7708852"/>
                </a:lnTo>
                <a:lnTo>
                  <a:pt x="0" y="770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0" b="-2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03461" y="1436365"/>
            <a:ext cx="7682035" cy="7580061"/>
            <a:chOff x="0" y="0"/>
            <a:chExt cx="11710416" cy="115549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297920" y="1436379"/>
            <a:ext cx="7812182" cy="7708839"/>
          </a:xfrm>
          <a:custGeom>
            <a:avLst/>
            <a:gdLst/>
            <a:ahLst/>
            <a:cxnLst/>
            <a:rect r="r" b="b" t="t" l="l"/>
            <a:pathLst>
              <a:path h="7708839" w="7812182">
                <a:moveTo>
                  <a:pt x="0" y="0"/>
                </a:moveTo>
                <a:lnTo>
                  <a:pt x="7812181" y="0"/>
                </a:lnTo>
                <a:lnTo>
                  <a:pt x="7812181" y="7708839"/>
                </a:lnTo>
                <a:lnTo>
                  <a:pt x="0" y="770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56914" y="1621680"/>
            <a:ext cx="7741369" cy="7636620"/>
            <a:chOff x="0" y="0"/>
            <a:chExt cx="11713464" cy="115549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13464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3464">
                  <a:moveTo>
                    <a:pt x="11225022" y="89916"/>
                  </a:moveTo>
                  <a:cubicBezTo>
                    <a:pt x="11445113" y="89916"/>
                    <a:pt x="11623548" y="268351"/>
                    <a:pt x="11623548" y="488442"/>
                  </a:cubicBezTo>
                  <a:lnTo>
                    <a:pt x="11623548" y="10956798"/>
                  </a:lnTo>
                  <a:cubicBezTo>
                    <a:pt x="11623548" y="11176762"/>
                    <a:pt x="11445113" y="11355324"/>
                    <a:pt x="11225022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442"/>
                  </a:lnTo>
                  <a:cubicBezTo>
                    <a:pt x="199644" y="268478"/>
                    <a:pt x="378079" y="89916"/>
                    <a:pt x="598170" y="89916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3464" y="11554968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44276" y="1168146"/>
            <a:ext cx="9166644" cy="9043068"/>
          </a:xfrm>
          <a:custGeom>
            <a:avLst/>
            <a:gdLst/>
            <a:ahLst/>
            <a:cxnLst/>
            <a:rect r="r" b="b" t="t" l="l"/>
            <a:pathLst>
              <a:path h="9043068" w="9166644">
                <a:moveTo>
                  <a:pt x="0" y="0"/>
                </a:moveTo>
                <a:lnTo>
                  <a:pt x="9166644" y="0"/>
                </a:lnTo>
                <a:lnTo>
                  <a:pt x="9166644" y="9043068"/>
                </a:lnTo>
                <a:lnTo>
                  <a:pt x="0" y="9043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-2102" b="-212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98283" y="1492773"/>
            <a:ext cx="7817332" cy="7713562"/>
            <a:chOff x="0" y="0"/>
            <a:chExt cx="11710416" cy="115549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487728" y="1375633"/>
            <a:ext cx="7873742" cy="7769584"/>
          </a:xfrm>
          <a:custGeom>
            <a:avLst/>
            <a:gdLst/>
            <a:ahLst/>
            <a:cxnLst/>
            <a:rect r="r" b="b" t="t" l="l"/>
            <a:pathLst>
              <a:path h="7769584" w="7873742">
                <a:moveTo>
                  <a:pt x="0" y="0"/>
                </a:moveTo>
                <a:lnTo>
                  <a:pt x="7873742" y="0"/>
                </a:lnTo>
                <a:lnTo>
                  <a:pt x="7873742" y="7769585"/>
                </a:lnTo>
                <a:lnTo>
                  <a:pt x="0" y="7769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3" r="0" b="-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8032" y="1492773"/>
            <a:ext cx="7776661" cy="7523653"/>
          </a:xfrm>
          <a:custGeom>
            <a:avLst/>
            <a:gdLst/>
            <a:ahLst/>
            <a:cxnLst/>
            <a:rect r="r" b="b" t="t" l="l"/>
            <a:pathLst>
              <a:path h="7523653" w="7776661">
                <a:moveTo>
                  <a:pt x="0" y="0"/>
                </a:moveTo>
                <a:lnTo>
                  <a:pt x="7776661" y="0"/>
                </a:lnTo>
                <a:lnTo>
                  <a:pt x="7776661" y="7523653"/>
                </a:lnTo>
                <a:lnTo>
                  <a:pt x="0" y="7523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34529" y="1870261"/>
            <a:ext cx="6780139" cy="3945872"/>
          </a:xfrm>
          <a:custGeom>
            <a:avLst/>
            <a:gdLst/>
            <a:ahLst/>
            <a:cxnLst/>
            <a:rect r="r" b="b" t="t" l="l"/>
            <a:pathLst>
              <a:path h="3945872" w="6780139">
                <a:moveTo>
                  <a:pt x="0" y="0"/>
                </a:moveTo>
                <a:lnTo>
                  <a:pt x="6780139" y="0"/>
                </a:lnTo>
                <a:lnTo>
                  <a:pt x="6780139" y="3945872"/>
                </a:lnTo>
                <a:lnTo>
                  <a:pt x="0" y="3945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7460" y="-59198"/>
            <a:ext cx="15897863" cy="9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7"/>
              </a:lnSpc>
            </a:pPr>
            <a:r>
              <a:rPr lang="en-US" sz="480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Alg</a:t>
            </a:r>
            <a:r>
              <a:rPr lang="en-US" sz="480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orithm Design —  Numerical 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58272" y="6240118"/>
            <a:ext cx="5732653" cy="123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b="true" sz="3274" i="true">
                <a:solidFill>
                  <a:srgbClr val="212745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Numer</a:t>
            </a:r>
            <a:r>
              <a:rPr lang="en-US" b="true" sz="3274" i="true">
                <a:solidFill>
                  <a:srgbClr val="212745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ical solution using FVM-Godunov method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49516" y="7864068"/>
            <a:ext cx="227529" cy="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4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8</a:t>
            </a:r>
            <a:r>
              <a:rPr lang="en-US" sz="2104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06878" y="9273010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808" r="0" b="-880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878" y="1492773"/>
            <a:ext cx="17874234" cy="8666226"/>
            <a:chOff x="0" y="0"/>
            <a:chExt cx="23832312" cy="115549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32313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23832313">
                  <a:moveTo>
                    <a:pt x="23343870" y="89916"/>
                  </a:moveTo>
                  <a:cubicBezTo>
                    <a:pt x="23563960" y="89916"/>
                    <a:pt x="23742396" y="268351"/>
                    <a:pt x="23742396" y="488442"/>
                  </a:cubicBezTo>
                  <a:lnTo>
                    <a:pt x="23742396" y="10956798"/>
                  </a:lnTo>
                  <a:cubicBezTo>
                    <a:pt x="23742396" y="11176762"/>
                    <a:pt x="23563960" y="11355324"/>
                    <a:pt x="23343870" y="11355324"/>
                  </a:cubicBezTo>
                  <a:lnTo>
                    <a:pt x="598170" y="11355324"/>
                  </a:lnTo>
                  <a:cubicBezTo>
                    <a:pt x="378079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23832313" y="11554968"/>
                  </a:lnTo>
                  <a:lnTo>
                    <a:pt x="23832313" y="0"/>
                  </a:lnTo>
                  <a:close/>
                </a:path>
              </a:pathLst>
            </a:custGeom>
            <a:blipFill>
              <a:blip r:embed="rId2"/>
              <a:stretch>
                <a:fillRect l="0" t="-46" r="0" b="-4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2782" y="1436379"/>
            <a:ext cx="17904710" cy="8696702"/>
          </a:xfrm>
          <a:custGeom>
            <a:avLst/>
            <a:gdLst/>
            <a:ahLst/>
            <a:cxnLst/>
            <a:rect r="r" b="b" t="t" l="l"/>
            <a:pathLst>
              <a:path h="8696702" w="17904710">
                <a:moveTo>
                  <a:pt x="0" y="0"/>
                </a:moveTo>
                <a:lnTo>
                  <a:pt x="17904709" y="0"/>
                </a:lnTo>
                <a:lnTo>
                  <a:pt x="17904709" y="8696701"/>
                </a:lnTo>
                <a:lnTo>
                  <a:pt x="0" y="869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878" y="1492773"/>
            <a:ext cx="17874234" cy="8666226"/>
            <a:chOff x="0" y="0"/>
            <a:chExt cx="23832312" cy="11554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32313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23832313">
                  <a:moveTo>
                    <a:pt x="23343870" y="89916"/>
                  </a:moveTo>
                  <a:cubicBezTo>
                    <a:pt x="23563960" y="89916"/>
                    <a:pt x="23742396" y="268351"/>
                    <a:pt x="23742396" y="488442"/>
                  </a:cubicBezTo>
                  <a:lnTo>
                    <a:pt x="23742396" y="10956798"/>
                  </a:lnTo>
                  <a:cubicBezTo>
                    <a:pt x="23742396" y="11176762"/>
                    <a:pt x="23563960" y="11355324"/>
                    <a:pt x="23343870" y="11355324"/>
                  </a:cubicBezTo>
                  <a:lnTo>
                    <a:pt x="598170" y="11355324"/>
                  </a:lnTo>
                  <a:cubicBezTo>
                    <a:pt x="378079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23832313" y="11554968"/>
                  </a:lnTo>
                  <a:lnTo>
                    <a:pt x="23832313" y="0"/>
                  </a:lnTo>
                  <a:close/>
                </a:path>
              </a:pathLst>
            </a:custGeom>
            <a:blipFill>
              <a:blip r:embed="rId2"/>
              <a:stretch>
                <a:fillRect l="0" t="-46" r="0" b="-4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92782" y="1590299"/>
            <a:ext cx="17904710" cy="8696702"/>
          </a:xfrm>
          <a:custGeom>
            <a:avLst/>
            <a:gdLst/>
            <a:ahLst/>
            <a:cxnLst/>
            <a:rect r="r" b="b" t="t" l="l"/>
            <a:pathLst>
              <a:path h="8696702" w="17904710">
                <a:moveTo>
                  <a:pt x="0" y="0"/>
                </a:moveTo>
                <a:lnTo>
                  <a:pt x="17904709" y="0"/>
                </a:lnTo>
                <a:lnTo>
                  <a:pt x="17904709" y="8696701"/>
                </a:lnTo>
                <a:lnTo>
                  <a:pt x="0" y="869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08" r="0" b="-880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50787" y="1900079"/>
            <a:ext cx="8008575" cy="8077141"/>
          </a:xfrm>
          <a:custGeom>
            <a:avLst/>
            <a:gdLst/>
            <a:ahLst/>
            <a:cxnLst/>
            <a:rect r="r" b="b" t="t" l="l"/>
            <a:pathLst>
              <a:path h="8077141" w="8008575">
                <a:moveTo>
                  <a:pt x="0" y="0"/>
                </a:moveTo>
                <a:lnTo>
                  <a:pt x="8008575" y="0"/>
                </a:lnTo>
                <a:lnTo>
                  <a:pt x="8008575" y="8077141"/>
                </a:lnTo>
                <a:lnTo>
                  <a:pt x="0" y="8077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7054" y="1900079"/>
            <a:ext cx="8577843" cy="7000573"/>
          </a:xfrm>
          <a:custGeom>
            <a:avLst/>
            <a:gdLst/>
            <a:ahLst/>
            <a:cxnLst/>
            <a:rect r="r" b="b" t="t" l="l"/>
            <a:pathLst>
              <a:path h="7000573" w="8577843">
                <a:moveTo>
                  <a:pt x="0" y="0"/>
                </a:moveTo>
                <a:lnTo>
                  <a:pt x="8577843" y="0"/>
                </a:lnTo>
                <a:lnTo>
                  <a:pt x="8577843" y="7000572"/>
                </a:lnTo>
                <a:lnTo>
                  <a:pt x="0" y="7000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431" r="0" b="-397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2649" y="120434"/>
            <a:ext cx="10421763" cy="9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7"/>
              </a:lnSpc>
            </a:pPr>
            <a:r>
              <a:rPr lang="en-US" sz="480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Quantum Tensor Network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6616" y="2362763"/>
            <a:ext cx="122415" cy="62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86616" y="4301291"/>
            <a:ext cx="122415" cy="62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86616" y="7227371"/>
            <a:ext cx="122415" cy="62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21274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6756" y="9134475"/>
            <a:ext cx="6022060" cy="59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12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12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9446" y="1492773"/>
            <a:ext cx="8785098" cy="8666226"/>
            <a:chOff x="0" y="0"/>
            <a:chExt cx="11713464" cy="115549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13464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3464">
                  <a:moveTo>
                    <a:pt x="11225022" y="89916"/>
                  </a:moveTo>
                  <a:cubicBezTo>
                    <a:pt x="11445113" y="89916"/>
                    <a:pt x="11623548" y="268351"/>
                    <a:pt x="11623548" y="488442"/>
                  </a:cubicBezTo>
                  <a:lnTo>
                    <a:pt x="11623548" y="10956798"/>
                  </a:lnTo>
                  <a:cubicBezTo>
                    <a:pt x="11623548" y="11176762"/>
                    <a:pt x="11445113" y="11355324"/>
                    <a:pt x="11225022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442"/>
                  </a:lnTo>
                  <a:cubicBezTo>
                    <a:pt x="199644" y="268478"/>
                    <a:pt x="378079" y="89916"/>
                    <a:pt x="598170" y="89916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3464" y="11554968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350" y="1436366"/>
            <a:ext cx="8815574" cy="8696730"/>
          </a:xfrm>
          <a:custGeom>
            <a:avLst/>
            <a:gdLst/>
            <a:ahLst/>
            <a:cxnLst/>
            <a:rect r="r" b="b" t="t" l="l"/>
            <a:pathLst>
              <a:path h="8696730" w="8815574">
                <a:moveTo>
                  <a:pt x="0" y="0"/>
                </a:moveTo>
                <a:lnTo>
                  <a:pt x="8815573" y="0"/>
                </a:lnTo>
                <a:lnTo>
                  <a:pt x="8815573" y="8696729"/>
                </a:lnTo>
                <a:lnTo>
                  <a:pt x="0" y="8696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6" r="0" b="-2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72016" y="1492773"/>
            <a:ext cx="8782812" cy="8666226"/>
            <a:chOff x="0" y="0"/>
            <a:chExt cx="11710416" cy="115549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10416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0416">
                  <a:moveTo>
                    <a:pt x="11221974" y="89916"/>
                  </a:moveTo>
                  <a:cubicBezTo>
                    <a:pt x="11441938" y="89916"/>
                    <a:pt x="11620500" y="268351"/>
                    <a:pt x="11620500" y="488442"/>
                  </a:cubicBezTo>
                  <a:lnTo>
                    <a:pt x="11620500" y="10956798"/>
                  </a:lnTo>
                  <a:cubicBezTo>
                    <a:pt x="11620500" y="11176762"/>
                    <a:pt x="11442192" y="11355324"/>
                    <a:pt x="11221974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188"/>
                  </a:lnTo>
                  <a:cubicBezTo>
                    <a:pt x="199644" y="268224"/>
                    <a:pt x="377952" y="89662"/>
                    <a:pt x="598170" y="89662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0416" y="11554968"/>
                  </a:lnTo>
                  <a:lnTo>
                    <a:pt x="11710416" y="0"/>
                  </a:lnTo>
                  <a:close/>
                </a:path>
              </a:pathLst>
            </a:custGeom>
            <a:blipFill>
              <a:blip r:embed="rId5"/>
              <a:stretch>
                <a:fillRect l="0" t="-13" r="0" b="-1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179576"/>
            <a:ext cx="18288000" cy="114300"/>
            <a:chOff x="0" y="0"/>
            <a:chExt cx="24384000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52400"/>
            </a:xfrm>
            <a:custGeom>
              <a:avLst/>
              <a:gdLst/>
              <a:ahLst/>
              <a:cxnLst/>
              <a:rect r="r" b="b" t="t" l="l"/>
              <a:pathLst>
                <a:path h="152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C256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297920" y="1436379"/>
            <a:ext cx="8813288" cy="8696702"/>
          </a:xfrm>
          <a:custGeom>
            <a:avLst/>
            <a:gdLst/>
            <a:ahLst/>
            <a:cxnLst/>
            <a:rect r="r" b="b" t="t" l="l"/>
            <a:pathLst>
              <a:path h="8696702" w="8813288">
                <a:moveTo>
                  <a:pt x="0" y="0"/>
                </a:moveTo>
                <a:lnTo>
                  <a:pt x="8813287" y="0"/>
                </a:lnTo>
                <a:lnTo>
                  <a:pt x="8813287" y="8696701"/>
                </a:lnTo>
                <a:lnTo>
                  <a:pt x="0" y="8696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" r="0" b="-1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9446" y="1492773"/>
            <a:ext cx="8785098" cy="8666226"/>
            <a:chOff x="0" y="0"/>
            <a:chExt cx="11713464" cy="115549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13464" cy="11554968"/>
            </a:xfrm>
            <a:custGeom>
              <a:avLst/>
              <a:gdLst/>
              <a:ahLst/>
              <a:cxnLst/>
              <a:rect r="r" b="b" t="t" l="l"/>
              <a:pathLst>
                <a:path h="11554968" w="11713464">
                  <a:moveTo>
                    <a:pt x="11225022" y="89916"/>
                  </a:moveTo>
                  <a:cubicBezTo>
                    <a:pt x="11445113" y="89916"/>
                    <a:pt x="11623548" y="268351"/>
                    <a:pt x="11623548" y="488442"/>
                  </a:cubicBezTo>
                  <a:lnTo>
                    <a:pt x="11623548" y="10956798"/>
                  </a:lnTo>
                  <a:cubicBezTo>
                    <a:pt x="11623548" y="11176762"/>
                    <a:pt x="11445113" y="11355324"/>
                    <a:pt x="11225022" y="11355324"/>
                  </a:cubicBezTo>
                  <a:lnTo>
                    <a:pt x="598170" y="11355324"/>
                  </a:lnTo>
                  <a:cubicBezTo>
                    <a:pt x="378206" y="11355324"/>
                    <a:pt x="199644" y="11176889"/>
                    <a:pt x="199644" y="10956798"/>
                  </a:cubicBezTo>
                  <a:lnTo>
                    <a:pt x="199644" y="488442"/>
                  </a:lnTo>
                  <a:cubicBezTo>
                    <a:pt x="199644" y="268478"/>
                    <a:pt x="378079" y="89916"/>
                    <a:pt x="598170" y="89916"/>
                  </a:cubicBezTo>
                  <a:close/>
                  <a:moveTo>
                    <a:pt x="0" y="0"/>
                  </a:moveTo>
                  <a:lnTo>
                    <a:pt x="0" y="11554968"/>
                  </a:lnTo>
                  <a:lnTo>
                    <a:pt x="11713464" y="11554968"/>
                  </a:lnTo>
                  <a:lnTo>
                    <a:pt x="11713464" y="0"/>
                  </a:lnTo>
                  <a:close/>
                </a:path>
              </a:pathLst>
            </a:custGeom>
            <a:blipFill>
              <a:blip r:embed="rId2"/>
              <a:stretch>
                <a:fillRect l="0" t="-26" r="0" b="-2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557491" y="3001168"/>
            <a:ext cx="8221588" cy="6459755"/>
          </a:xfrm>
          <a:custGeom>
            <a:avLst/>
            <a:gdLst/>
            <a:ahLst/>
            <a:cxnLst/>
            <a:rect r="r" b="b" t="t" l="l"/>
            <a:pathLst>
              <a:path h="6459755" w="8221588">
                <a:moveTo>
                  <a:pt x="0" y="0"/>
                </a:moveTo>
                <a:lnTo>
                  <a:pt x="8221588" y="0"/>
                </a:lnTo>
                <a:lnTo>
                  <a:pt x="8221588" y="6459755"/>
                </a:lnTo>
                <a:lnTo>
                  <a:pt x="0" y="6459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28" r="-1960" b="-72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78512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808" r="0" b="-880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9123" y="3685692"/>
            <a:ext cx="8312915" cy="4930020"/>
          </a:xfrm>
          <a:custGeom>
            <a:avLst/>
            <a:gdLst/>
            <a:ahLst/>
            <a:cxnLst/>
            <a:rect r="r" b="b" t="t" l="l"/>
            <a:pathLst>
              <a:path h="4930020" w="8312915">
                <a:moveTo>
                  <a:pt x="0" y="0"/>
                </a:moveTo>
                <a:lnTo>
                  <a:pt x="8312914" y="0"/>
                </a:lnTo>
                <a:lnTo>
                  <a:pt x="8312914" y="4930020"/>
                </a:lnTo>
                <a:lnTo>
                  <a:pt x="0" y="4930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51330"/>
            <a:ext cx="9300493" cy="176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6" b="true">
                <a:solidFill>
                  <a:srgbClr val="0C2566"/>
                </a:solidFill>
                <a:latin typeface="Arial Bold"/>
                <a:ea typeface="Arial Bold"/>
                <a:cs typeface="Arial Bold"/>
                <a:sym typeface="Arial Bold"/>
              </a:rPr>
              <a:t>Quantum inspired solution MPS</a:t>
            </a:r>
          </a:p>
          <a:p>
            <a:pPr algn="l">
              <a:lnSpc>
                <a:spcPts val="672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57491" y="85195"/>
            <a:ext cx="6002536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0C25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QTN + Trotterization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" y="1179570"/>
            <a:ext cx="18287996" cy="114298"/>
          </a:xfrm>
          <a:custGeom>
            <a:avLst/>
            <a:gdLst/>
            <a:ahLst/>
            <a:cxnLst/>
            <a:rect r="r" b="b" t="t" l="l"/>
            <a:pathLst>
              <a:path h="114298" w="18287996">
                <a:moveTo>
                  <a:pt x="0" y="0"/>
                </a:moveTo>
                <a:lnTo>
                  <a:pt x="18287996" y="0"/>
                </a:lnTo>
                <a:lnTo>
                  <a:pt x="18287996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9396" y="2969900"/>
            <a:ext cx="5186177" cy="4909570"/>
          </a:xfrm>
          <a:custGeom>
            <a:avLst/>
            <a:gdLst/>
            <a:ahLst/>
            <a:cxnLst/>
            <a:rect r="r" b="b" t="t" l="l"/>
            <a:pathLst>
              <a:path h="4909570" w="5186177">
                <a:moveTo>
                  <a:pt x="0" y="0"/>
                </a:moveTo>
                <a:lnTo>
                  <a:pt x="5186176" y="0"/>
                </a:lnTo>
                <a:lnTo>
                  <a:pt x="5186176" y="4909570"/>
                </a:lnTo>
                <a:lnTo>
                  <a:pt x="0" y="490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5" t="0" r="-8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27932" y="3374136"/>
            <a:ext cx="3371850" cy="4062222"/>
            <a:chOff x="0" y="0"/>
            <a:chExt cx="4495800" cy="54162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95800" cy="5416296"/>
            </a:xfrm>
            <a:custGeom>
              <a:avLst/>
              <a:gdLst/>
              <a:ahLst/>
              <a:cxnLst/>
              <a:rect r="r" b="b" t="t" l="l"/>
              <a:pathLst>
                <a:path h="5416296" w="4495800">
                  <a:moveTo>
                    <a:pt x="0" y="0"/>
                  </a:moveTo>
                  <a:lnTo>
                    <a:pt x="4495800" y="0"/>
                  </a:lnTo>
                  <a:lnTo>
                    <a:pt x="4495800" y="5416296"/>
                  </a:lnTo>
                  <a:lnTo>
                    <a:pt x="0" y="5416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0" r="0" b="-5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622160" y="2969900"/>
            <a:ext cx="5183890" cy="4909570"/>
          </a:xfrm>
          <a:custGeom>
            <a:avLst/>
            <a:gdLst/>
            <a:ahLst/>
            <a:cxnLst/>
            <a:rect r="r" b="b" t="t" l="l"/>
            <a:pathLst>
              <a:path h="4909570" w="5183890">
                <a:moveTo>
                  <a:pt x="0" y="0"/>
                </a:moveTo>
                <a:lnTo>
                  <a:pt x="5183890" y="0"/>
                </a:lnTo>
                <a:lnTo>
                  <a:pt x="5183890" y="4909570"/>
                </a:lnTo>
                <a:lnTo>
                  <a:pt x="0" y="4909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7" t="0" r="-1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46970" y="3602736"/>
            <a:ext cx="3312414" cy="3643869"/>
            <a:chOff x="0" y="0"/>
            <a:chExt cx="4416552" cy="4858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16552" cy="4858512"/>
            </a:xfrm>
            <a:custGeom>
              <a:avLst/>
              <a:gdLst/>
              <a:ahLst/>
              <a:cxnLst/>
              <a:rect r="r" b="b" t="t" l="l"/>
              <a:pathLst>
                <a:path h="4858512" w="4416552">
                  <a:moveTo>
                    <a:pt x="0" y="0"/>
                  </a:moveTo>
                  <a:lnTo>
                    <a:pt x="4416552" y="0"/>
                  </a:lnTo>
                  <a:lnTo>
                    <a:pt x="4416552" y="4858512"/>
                  </a:lnTo>
                  <a:lnTo>
                    <a:pt x="0" y="4858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8408" t="0" r="-2840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2649" y="2077684"/>
            <a:ext cx="8302923" cy="7180616"/>
            <a:chOff x="0" y="0"/>
            <a:chExt cx="7616720" cy="65871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16720" cy="6587168"/>
            </a:xfrm>
            <a:custGeom>
              <a:avLst/>
              <a:gdLst/>
              <a:ahLst/>
              <a:cxnLst/>
              <a:rect r="r" b="b" t="t" l="l"/>
              <a:pathLst>
                <a:path h="6587168" w="7616720">
                  <a:moveTo>
                    <a:pt x="0" y="0"/>
                  </a:moveTo>
                  <a:lnTo>
                    <a:pt x="7616720" y="0"/>
                  </a:lnTo>
                  <a:lnTo>
                    <a:pt x="7616720" y="6587168"/>
                  </a:lnTo>
                  <a:lnTo>
                    <a:pt x="0" y="6587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4389" r="0" b="-438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0" y="2077684"/>
            <a:ext cx="8875597" cy="7180616"/>
            <a:chOff x="0" y="0"/>
            <a:chExt cx="7896636" cy="63886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96636" cy="6388608"/>
            </a:xfrm>
            <a:custGeom>
              <a:avLst/>
              <a:gdLst/>
              <a:ahLst/>
              <a:cxnLst/>
              <a:rect r="r" b="b" t="t" l="l"/>
              <a:pathLst>
                <a:path h="6388608" w="7896636">
                  <a:moveTo>
                    <a:pt x="0" y="0"/>
                  </a:moveTo>
                  <a:lnTo>
                    <a:pt x="7896636" y="0"/>
                  </a:lnTo>
                  <a:lnTo>
                    <a:pt x="7896636" y="6388608"/>
                  </a:lnTo>
                  <a:lnTo>
                    <a:pt x="0" y="6388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8140" r="0" b="-814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92649" y="-84486"/>
            <a:ext cx="14876338" cy="225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416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No</a:t>
            </a:r>
            <a:r>
              <a:rPr lang="en-US" sz="416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iseless vs. Noisy Quantum QTN Results — Key Insights</a:t>
            </a:r>
          </a:p>
          <a:p>
            <a:pPr algn="l">
              <a:lnSpc>
                <a:spcPts val="5820"/>
              </a:lnSpc>
            </a:pPr>
          </a:p>
          <a:p>
            <a:pPr algn="l">
              <a:lnSpc>
                <a:spcPts val="582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679227" y="1565239"/>
            <a:ext cx="188586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507831"/>
            <a:ext cx="6150110" cy="625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5151" indent="-402575" lvl="1">
              <a:lnSpc>
                <a:spcPts val="4471"/>
              </a:lnSpc>
              <a:buFont typeface="Arial"/>
              <a:buChar char="•"/>
            </a:pPr>
            <a:r>
              <a:rPr lang="en-US" b="true" sz="372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4-qubit</a:t>
            </a:r>
            <a:r>
              <a:rPr lang="en-US" b="true" sz="372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, 1–3 steps, FakeManilaV2 backend.</a:t>
            </a:r>
          </a:p>
          <a:p>
            <a:pPr algn="ctr" marL="805151" indent="-402575" lvl="1">
              <a:lnSpc>
                <a:spcPts val="4471"/>
              </a:lnSpc>
              <a:buFont typeface="Arial"/>
              <a:buChar char="•"/>
            </a:pPr>
          </a:p>
          <a:p>
            <a:pPr algn="ctr" marL="805151" indent="-402575" lvl="1">
              <a:lnSpc>
                <a:spcPts val="4471"/>
              </a:lnSpc>
              <a:buFont typeface="Arial"/>
              <a:buChar char="•"/>
            </a:pPr>
            <a:r>
              <a:rPr lang="en-US" b="true" sz="372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ZNE: Best (~23% gain at step 1, less after).</a:t>
            </a:r>
          </a:p>
          <a:p>
            <a:pPr algn="ctr" marL="805151" indent="-402575" lvl="1">
              <a:lnSpc>
                <a:spcPts val="4471"/>
              </a:lnSpc>
              <a:buFont typeface="Arial"/>
              <a:buChar char="•"/>
            </a:pPr>
          </a:p>
          <a:p>
            <a:pPr algn="ctr" marL="805151" indent="-402575" lvl="1">
              <a:lnSpc>
                <a:spcPts val="4471"/>
              </a:lnSpc>
              <a:buFont typeface="Arial"/>
              <a:buChar char="•"/>
            </a:pPr>
            <a:r>
              <a:rPr lang="en-US" b="true" sz="372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DD: N</a:t>
            </a:r>
            <a:r>
              <a:rPr lang="en-US" b="true" sz="372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 gain, slightly worse.</a:t>
            </a:r>
          </a:p>
          <a:p>
            <a:pPr algn="ctr" marL="805151" indent="-402575" lvl="1">
              <a:lnSpc>
                <a:spcPts val="4471"/>
              </a:lnSpc>
              <a:buFont typeface="Arial"/>
              <a:buChar char="•"/>
            </a:pPr>
            <a:r>
              <a:rPr lang="en-US" b="true" sz="372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Noise impact grows with steps.</a:t>
            </a:r>
          </a:p>
          <a:p>
            <a:pPr algn="ctr">
              <a:lnSpc>
                <a:spcPts val="447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865888" y="2478279"/>
            <a:ext cx="6761729" cy="58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9778" indent="-374889" lvl="1">
              <a:lnSpc>
                <a:spcPts val="4163"/>
              </a:lnSpc>
              <a:buFont typeface="Arial"/>
              <a:buChar char="•"/>
            </a:pPr>
            <a:r>
              <a:rPr lang="en-US" b="true" sz="347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Classical Best: Godunov FVM (L2=0.288) — slowest (108.8 s).</a:t>
            </a:r>
          </a:p>
          <a:p>
            <a:pPr algn="ctr" marL="749778" indent="-374889" lvl="1">
              <a:lnSpc>
                <a:spcPts val="4163"/>
              </a:lnSpc>
              <a:buFont typeface="Arial"/>
              <a:buChar char="•"/>
            </a:pPr>
            <a:r>
              <a:rPr lang="en-US" b="true" sz="347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Worst: Quantum inspired (L2≈174) — fastest (0.03 s).</a:t>
            </a:r>
          </a:p>
          <a:p>
            <a:pPr algn="ctr" marL="749778" indent="-374889" lvl="1">
              <a:lnSpc>
                <a:spcPts val="4163"/>
              </a:lnSpc>
              <a:buFont typeface="Arial"/>
              <a:buChar char="•"/>
            </a:pPr>
            <a:r>
              <a:rPr lang="en-US" b="true" sz="347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More qubits → exponential grid &amp; depth growth.</a:t>
            </a:r>
          </a:p>
          <a:p>
            <a:pPr algn="ctr" marL="749778" indent="-374889" lvl="1">
              <a:lnSpc>
                <a:spcPts val="4163"/>
              </a:lnSpc>
              <a:buFont typeface="Arial"/>
              <a:buChar char="•"/>
            </a:pPr>
            <a:r>
              <a:rPr lang="en-US" b="true" sz="347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Higher qubits in Trotter → more gates, slower, less accurate.</a:t>
            </a:r>
          </a:p>
          <a:p>
            <a:pPr algn="ctr">
              <a:lnSpc>
                <a:spcPts val="4165"/>
              </a:lnSpc>
            </a:pPr>
            <a:r>
              <a:rPr lang="en-US" sz="347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algorithm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18166" y="9317245"/>
            <a:ext cx="194467" cy="62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212745"/>
                </a:solidFill>
                <a:latin typeface="Arial Bold"/>
                <a:ea typeface="Arial Bold"/>
                <a:cs typeface="Arial Bold"/>
                <a:sym typeface="Arial Bold"/>
              </a:rPr>
              <a:t>5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268987" y="-624917"/>
            <a:ext cx="2717261" cy="2310254"/>
          </a:xfrm>
          <a:custGeom>
            <a:avLst/>
            <a:gdLst/>
            <a:ahLst/>
            <a:cxnLst/>
            <a:rect r="r" b="b" t="t" l="l"/>
            <a:pathLst>
              <a:path h="2310254" w="2717261">
                <a:moveTo>
                  <a:pt x="0" y="0"/>
                </a:moveTo>
                <a:lnTo>
                  <a:pt x="2717261" y="0"/>
                </a:lnTo>
                <a:lnTo>
                  <a:pt x="2717261" y="2310254"/>
                </a:lnTo>
                <a:lnTo>
                  <a:pt x="0" y="2310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808" r="0" b="-880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187799" y="9653154"/>
            <a:ext cx="6658746" cy="65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WI</a:t>
            </a:r>
            <a:r>
              <a:rPr lang="en-US" sz="3452" b="true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SER Quantum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6143" y="1332829"/>
            <a:ext cx="5749753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Noisy Simulation</a:t>
            </a:r>
          </a:p>
          <a:p>
            <a:pPr algn="l">
              <a:lnSpc>
                <a:spcPts val="4213"/>
              </a:lnSpc>
            </a:pP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046970" y="1351018"/>
            <a:ext cx="5678782" cy="163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350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Noiseless + Scaling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DAGvrNHhaek</dc:identifier>
  <dcterms:modified xsi:type="dcterms:W3CDTF">2011-08-01T06:04:30Z</dcterms:modified>
  <cp:revision>1</cp:revision>
  <dc:title>WISER_Project_3.pptx</dc:title>
</cp:coreProperties>
</file>